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4"/>
  </p:sldMasterIdLst>
  <p:notesMasterIdLst>
    <p:notesMasterId r:id="rId77"/>
  </p:notesMasterIdLst>
  <p:handoutMasterIdLst>
    <p:handoutMasterId r:id="rId78"/>
  </p:handoutMasterIdLst>
  <p:sldIdLst>
    <p:sldId id="448" r:id="rId5"/>
    <p:sldId id="451" r:id="rId6"/>
    <p:sldId id="469" r:id="rId7"/>
    <p:sldId id="534" r:id="rId8"/>
    <p:sldId id="472" r:id="rId9"/>
    <p:sldId id="473" r:id="rId10"/>
    <p:sldId id="474" r:id="rId11"/>
    <p:sldId id="478" r:id="rId12"/>
    <p:sldId id="480" r:id="rId13"/>
    <p:sldId id="477" r:id="rId14"/>
    <p:sldId id="475" r:id="rId15"/>
    <p:sldId id="476" r:id="rId16"/>
    <p:sldId id="481" r:id="rId17"/>
    <p:sldId id="482" r:id="rId18"/>
    <p:sldId id="483" r:id="rId19"/>
    <p:sldId id="484" r:id="rId20"/>
    <p:sldId id="485" r:id="rId21"/>
    <p:sldId id="486" r:id="rId22"/>
    <p:sldId id="487" r:id="rId23"/>
    <p:sldId id="488" r:id="rId24"/>
    <p:sldId id="489" r:id="rId25"/>
    <p:sldId id="490" r:id="rId26"/>
    <p:sldId id="491" r:id="rId27"/>
    <p:sldId id="492" r:id="rId28"/>
    <p:sldId id="493" r:id="rId29"/>
    <p:sldId id="494" r:id="rId30"/>
    <p:sldId id="495" r:id="rId31"/>
    <p:sldId id="496" r:id="rId32"/>
    <p:sldId id="497" r:id="rId33"/>
    <p:sldId id="498" r:id="rId34"/>
    <p:sldId id="499" r:id="rId35"/>
    <p:sldId id="535" r:id="rId36"/>
    <p:sldId id="500" r:id="rId37"/>
    <p:sldId id="501" r:id="rId38"/>
    <p:sldId id="502" r:id="rId39"/>
    <p:sldId id="503" r:id="rId40"/>
    <p:sldId id="504" r:id="rId41"/>
    <p:sldId id="505" r:id="rId42"/>
    <p:sldId id="506" r:id="rId43"/>
    <p:sldId id="507" r:id="rId44"/>
    <p:sldId id="508" r:id="rId45"/>
    <p:sldId id="509" r:id="rId46"/>
    <p:sldId id="510" r:id="rId47"/>
    <p:sldId id="511" r:id="rId48"/>
    <p:sldId id="512" r:id="rId49"/>
    <p:sldId id="513" r:id="rId50"/>
    <p:sldId id="514" r:id="rId51"/>
    <p:sldId id="515" r:id="rId52"/>
    <p:sldId id="516" r:id="rId53"/>
    <p:sldId id="538" r:id="rId54"/>
    <p:sldId id="517" r:id="rId55"/>
    <p:sldId id="539" r:id="rId56"/>
    <p:sldId id="540" r:id="rId57"/>
    <p:sldId id="541" r:id="rId58"/>
    <p:sldId id="518" r:id="rId59"/>
    <p:sldId id="536" r:id="rId60"/>
    <p:sldId id="519" r:id="rId61"/>
    <p:sldId id="520" r:id="rId62"/>
    <p:sldId id="521" r:id="rId63"/>
    <p:sldId id="522" r:id="rId64"/>
    <p:sldId id="537" r:id="rId65"/>
    <p:sldId id="523" r:id="rId66"/>
    <p:sldId id="524" r:id="rId67"/>
    <p:sldId id="525" r:id="rId68"/>
    <p:sldId id="526" r:id="rId69"/>
    <p:sldId id="527" r:id="rId70"/>
    <p:sldId id="528" r:id="rId71"/>
    <p:sldId id="529" r:id="rId72"/>
    <p:sldId id="530" r:id="rId73"/>
    <p:sldId id="542" r:id="rId74"/>
    <p:sldId id="531" r:id="rId75"/>
    <p:sldId id="543" r:id="rId76"/>
  </p:sldIdLst>
  <p:sldSz cx="9144000" cy="5143500" type="screen16x9"/>
  <p:notesSz cx="6858000" cy="9144000"/>
  <p:defaultTex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3" userDrawn="1">
          <p15:clr>
            <a:srgbClr val="A4A3A4"/>
          </p15:clr>
        </p15:guide>
        <p15:guide id="2" orient="horz" pos="764" userDrawn="1">
          <p15:clr>
            <a:srgbClr val="A4A3A4"/>
          </p15:clr>
        </p15:guide>
        <p15:guide id="3" orient="horz" pos="3544" userDrawn="1">
          <p15:clr>
            <a:srgbClr val="A4A3A4"/>
          </p15:clr>
        </p15:guide>
        <p15:guide id="4" orient="horz" pos="2159" userDrawn="1">
          <p15:clr>
            <a:srgbClr val="A4A3A4"/>
          </p15:clr>
        </p15:guide>
        <p15:guide id="5" orient="horz" pos="1374" userDrawn="1">
          <p15:clr>
            <a:srgbClr val="A4A3A4"/>
          </p15:clr>
        </p15:guide>
        <p15:guide id="6" orient="horz" pos="3699" userDrawn="1">
          <p15:clr>
            <a:srgbClr val="A4A3A4"/>
          </p15:clr>
        </p15:guide>
        <p15:guide id="7" orient="horz" pos="1151" userDrawn="1">
          <p15:clr>
            <a:srgbClr val="A4A3A4"/>
          </p15:clr>
        </p15:guide>
        <p15:guide id="8" pos="3896" userDrawn="1">
          <p15:clr>
            <a:srgbClr val="A4A3A4"/>
          </p15:clr>
        </p15:guide>
        <p15:guide id="9" pos="521" userDrawn="1">
          <p15:clr>
            <a:srgbClr val="A4A3A4"/>
          </p15:clr>
        </p15:guide>
        <p15:guide id="10" pos="4211" userDrawn="1">
          <p15:clr>
            <a:srgbClr val="A4A3A4"/>
          </p15:clr>
        </p15:guide>
        <p15:guide id="11" pos="7299" userDrawn="1">
          <p15:clr>
            <a:srgbClr val="A4A3A4"/>
          </p15:clr>
        </p15:guide>
        <p15:guide id="12" pos="5316" userDrawn="1">
          <p15:clr>
            <a:srgbClr val="A4A3A4"/>
          </p15:clr>
        </p15:guide>
        <p15:guide id="13" pos="291" userDrawn="1">
          <p15:clr>
            <a:srgbClr val="A4A3A4"/>
          </p15:clr>
        </p15:guide>
        <p15:guide id="14" pos="343" userDrawn="1">
          <p15:clr>
            <a:srgbClr val="A4A3A4"/>
          </p15:clr>
        </p15:guide>
        <p15:guide id="15" pos="6809" userDrawn="1">
          <p15:clr>
            <a:srgbClr val="A4A3A4"/>
          </p15:clr>
        </p15:guide>
        <p15:guide id="16" pos="6888" userDrawn="1">
          <p15:clr>
            <a:srgbClr val="A4A3A4"/>
          </p15:clr>
        </p15:guide>
        <p15:guide id="17" pos="647" userDrawn="1">
          <p15:clr>
            <a:srgbClr val="A4A3A4"/>
          </p15:clr>
        </p15:guide>
        <p15:guide id="18" orient="horz" pos="280">
          <p15:clr>
            <a:srgbClr val="A4A3A4"/>
          </p15:clr>
        </p15:guide>
        <p15:guide id="19" orient="horz" pos="573">
          <p15:clr>
            <a:srgbClr val="A4A3A4"/>
          </p15:clr>
        </p15:guide>
        <p15:guide id="20" orient="horz" pos="2658">
          <p15:clr>
            <a:srgbClr val="A4A3A4"/>
          </p15:clr>
        </p15:guide>
        <p15:guide id="21" orient="horz" pos="1619">
          <p15:clr>
            <a:srgbClr val="A4A3A4"/>
          </p15:clr>
        </p15:guide>
        <p15:guide id="22" orient="horz" pos="1031">
          <p15:clr>
            <a:srgbClr val="A4A3A4"/>
          </p15:clr>
        </p15:guide>
        <p15:guide id="23" orient="horz" pos="2774">
          <p15:clr>
            <a:srgbClr val="A4A3A4"/>
          </p15:clr>
        </p15:guide>
        <p15:guide id="24" orient="horz" pos="863">
          <p15:clr>
            <a:srgbClr val="A4A3A4"/>
          </p15:clr>
        </p15:guide>
        <p15:guide id="25" pos="2922">
          <p15:clr>
            <a:srgbClr val="A4A3A4"/>
          </p15:clr>
        </p15:guide>
        <p15:guide id="26" pos="391">
          <p15:clr>
            <a:srgbClr val="A4A3A4"/>
          </p15:clr>
        </p15:guide>
        <p15:guide id="27" pos="3158">
          <p15:clr>
            <a:srgbClr val="A4A3A4"/>
          </p15:clr>
        </p15:guide>
        <p15:guide id="28" pos="5474">
          <p15:clr>
            <a:srgbClr val="A4A3A4"/>
          </p15:clr>
        </p15:guide>
        <p15:guide id="29" pos="3987">
          <p15:clr>
            <a:srgbClr val="A4A3A4"/>
          </p15:clr>
        </p15:guide>
        <p15:guide id="30" pos="218">
          <p15:clr>
            <a:srgbClr val="A4A3A4"/>
          </p15:clr>
        </p15:guide>
        <p15:guide id="31" pos="257">
          <p15:clr>
            <a:srgbClr val="A4A3A4"/>
          </p15:clr>
        </p15:guide>
        <p15:guide id="32" pos="5107">
          <p15:clr>
            <a:srgbClr val="A4A3A4"/>
          </p15:clr>
        </p15:guide>
        <p15:guide id="33" pos="5166">
          <p15:clr>
            <a:srgbClr val="A4A3A4"/>
          </p15:clr>
        </p15:guide>
        <p15:guide id="34" pos="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initials="A" lastIdx="64" clrIdx="0"/>
  <p:cmAuthor id="2" name="Jillian Baum"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666666"/>
    <a:srgbClr val="464547"/>
    <a:srgbClr val="B22746"/>
    <a:srgbClr val="A3C644"/>
    <a:srgbClr val="E6E6E6"/>
    <a:srgbClr val="CCCCCC"/>
    <a:srgbClr val="999999"/>
    <a:srgbClr val="2FC2D9"/>
    <a:srgbClr val="1A9CB0"/>
    <a:srgbClr val="4444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06" autoAdjust="0"/>
    <p:restoredTop sz="70228" autoAdjust="0"/>
  </p:normalViewPr>
  <p:slideViewPr>
    <p:cSldViewPr snapToGrid="0">
      <p:cViewPr varScale="1">
        <p:scale>
          <a:sx n="85" d="100"/>
          <a:sy n="85" d="100"/>
        </p:scale>
        <p:origin x="1746" y="60"/>
      </p:cViewPr>
      <p:guideLst>
        <p:guide orient="horz" pos="373"/>
        <p:guide orient="horz" pos="764"/>
        <p:guide orient="horz" pos="3544"/>
        <p:guide orient="horz" pos="2159"/>
        <p:guide orient="horz" pos="1374"/>
        <p:guide orient="horz" pos="3699"/>
        <p:guide orient="horz" pos="1151"/>
        <p:guide pos="3896"/>
        <p:guide pos="521"/>
        <p:guide pos="4211"/>
        <p:guide pos="7299"/>
        <p:guide pos="5316"/>
        <p:guide pos="291"/>
        <p:guide pos="343"/>
        <p:guide pos="6809"/>
        <p:guide pos="6888"/>
        <p:guide pos="647"/>
        <p:guide orient="horz" pos="280"/>
        <p:guide orient="horz" pos="573"/>
        <p:guide orient="horz" pos="2658"/>
        <p:guide orient="horz" pos="1619"/>
        <p:guide orient="horz" pos="1031"/>
        <p:guide orient="horz" pos="2774"/>
        <p:guide orient="horz" pos="863"/>
        <p:guide pos="2922"/>
        <p:guide pos="391"/>
        <p:guide pos="3158"/>
        <p:guide pos="5474"/>
        <p:guide pos="3987"/>
        <p:guide pos="218"/>
        <p:guide pos="257"/>
        <p:guide pos="5107"/>
        <p:guide pos="5166"/>
        <p:guide pos="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4" d="100"/>
        <a:sy n="124"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77392D-4BC7-47D0-8A79-4C3AF293A6F0}" type="doc">
      <dgm:prSet loTypeId="urn:microsoft.com/office/officeart/2005/8/layout/StepDownProcess" loCatId="process" qsTypeId="urn:microsoft.com/office/officeart/2005/8/quickstyle/3d3" qsCatId="3D" csTypeId="urn:microsoft.com/office/officeart/2005/8/colors/accent1_5" csCatId="accent1" phldr="1"/>
      <dgm:spPr/>
      <dgm:t>
        <a:bodyPr/>
        <a:lstStyle/>
        <a:p>
          <a:endParaRPr lang="ru-RU"/>
        </a:p>
      </dgm:t>
    </dgm:pt>
    <dgm:pt modelId="{C5505E6C-1967-4236-B51A-6A7F7799A80C}">
      <dgm:prSet phldrT="[Текст]" custT="1"/>
      <dgm:spPr/>
      <dgm:t>
        <a:bodyPr/>
        <a:lstStyle/>
        <a:p>
          <a:pPr algn="ctr"/>
          <a:r>
            <a:rPr lang="en-US" sz="1800" b="1" dirty="0" err="1" smtClean="0"/>
            <a:t>WebDriver</a:t>
          </a:r>
          <a:r>
            <a:rPr lang="en-US" sz="1800" b="1" dirty="0" smtClean="0"/>
            <a:t> API</a:t>
          </a:r>
          <a:endParaRPr lang="ru-RU" sz="1800" b="1" dirty="0"/>
        </a:p>
      </dgm:t>
    </dgm:pt>
    <dgm:pt modelId="{0FC22986-8655-4760-856E-40D3E8CCB605}" type="parTrans" cxnId="{CDE9DE7E-FCF2-48DA-ABAE-BD4689F567BF}">
      <dgm:prSet/>
      <dgm:spPr/>
      <dgm:t>
        <a:bodyPr/>
        <a:lstStyle/>
        <a:p>
          <a:endParaRPr lang="ru-RU"/>
        </a:p>
      </dgm:t>
    </dgm:pt>
    <dgm:pt modelId="{7F727D53-372B-43FF-B362-6A0461487791}" type="sibTrans" cxnId="{CDE9DE7E-FCF2-48DA-ABAE-BD4689F567BF}">
      <dgm:prSet/>
      <dgm:spPr/>
      <dgm:t>
        <a:bodyPr/>
        <a:lstStyle/>
        <a:p>
          <a:endParaRPr lang="ru-RU"/>
        </a:p>
      </dgm:t>
    </dgm:pt>
    <dgm:pt modelId="{FEEC9CF6-D9FF-40C4-8C85-E86B598010DE}">
      <dgm:prSet phldrT="[Текст]" custT="1"/>
      <dgm:spPr/>
      <dgm:t>
        <a:bodyPr/>
        <a:lstStyle/>
        <a:p>
          <a:pPr algn="ctr"/>
          <a:r>
            <a:rPr lang="en-US" sz="1800" b="1" dirty="0" err="1" smtClean="0"/>
            <a:t>WebDriver</a:t>
          </a:r>
          <a:r>
            <a:rPr lang="en-US" sz="1600" b="1" dirty="0" smtClean="0"/>
            <a:t> SPI</a:t>
          </a:r>
          <a:endParaRPr lang="ru-RU" sz="1600" b="1" dirty="0"/>
        </a:p>
      </dgm:t>
    </dgm:pt>
    <dgm:pt modelId="{F85E94F7-A3A5-41DC-85B6-97D718637FBD}" type="parTrans" cxnId="{ED073043-2B01-47F7-A61F-FEBAF09CA72A}">
      <dgm:prSet/>
      <dgm:spPr/>
      <dgm:t>
        <a:bodyPr/>
        <a:lstStyle/>
        <a:p>
          <a:endParaRPr lang="ru-RU"/>
        </a:p>
      </dgm:t>
    </dgm:pt>
    <dgm:pt modelId="{E70956EF-9B59-442B-ACB6-2C6E73D7544B}" type="sibTrans" cxnId="{ED073043-2B01-47F7-A61F-FEBAF09CA72A}">
      <dgm:prSet/>
      <dgm:spPr/>
      <dgm:t>
        <a:bodyPr/>
        <a:lstStyle/>
        <a:p>
          <a:endParaRPr lang="ru-RU"/>
        </a:p>
      </dgm:t>
    </dgm:pt>
    <dgm:pt modelId="{D5647430-9BB3-41A7-AFF0-C0D930087353}">
      <dgm:prSet phldrT="[Текст]" custT="1"/>
      <dgm:spPr/>
      <dgm:t>
        <a:bodyPr/>
        <a:lstStyle/>
        <a:p>
          <a:r>
            <a:rPr lang="en-US" sz="1800" b="1" dirty="0" smtClean="0"/>
            <a:t>JSON</a:t>
          </a:r>
          <a:endParaRPr lang="ru-RU" sz="1800" b="1" dirty="0"/>
        </a:p>
      </dgm:t>
    </dgm:pt>
    <dgm:pt modelId="{0F241366-E228-4DF5-A6A4-E8E6365DD40C}" type="parTrans" cxnId="{50573291-5C56-4C83-A28D-C67A73714A70}">
      <dgm:prSet/>
      <dgm:spPr/>
      <dgm:t>
        <a:bodyPr/>
        <a:lstStyle/>
        <a:p>
          <a:endParaRPr lang="ru-RU"/>
        </a:p>
      </dgm:t>
    </dgm:pt>
    <dgm:pt modelId="{657DCF0E-38A8-42A3-B218-42381C169615}" type="sibTrans" cxnId="{50573291-5C56-4C83-A28D-C67A73714A70}">
      <dgm:prSet/>
      <dgm:spPr/>
      <dgm:t>
        <a:bodyPr/>
        <a:lstStyle/>
        <a:p>
          <a:endParaRPr lang="ru-RU"/>
        </a:p>
      </dgm:t>
    </dgm:pt>
    <dgm:pt modelId="{18AFC86C-70A7-461C-8DBD-332AB8B4926A}">
      <dgm:prSet phldrT="[Текст]" custT="1"/>
      <dgm:spPr/>
      <dgm:t>
        <a:bodyPr/>
        <a:lstStyle/>
        <a:p>
          <a:pPr algn="ctr"/>
          <a:r>
            <a:rPr lang="en-US" b="1" dirty="0" smtClean="0"/>
            <a:t>Browser</a:t>
          </a:r>
          <a:endParaRPr lang="ru-RU" sz="1000" dirty="0"/>
        </a:p>
      </dgm:t>
    </dgm:pt>
    <dgm:pt modelId="{69740293-73FD-4123-9B29-2E16EF3EEAF7}" type="parTrans" cxnId="{BEF64EA1-C5C9-4B2A-8388-D64378354092}">
      <dgm:prSet/>
      <dgm:spPr/>
      <dgm:t>
        <a:bodyPr/>
        <a:lstStyle/>
        <a:p>
          <a:endParaRPr lang="ru-RU"/>
        </a:p>
      </dgm:t>
    </dgm:pt>
    <dgm:pt modelId="{8091DE6B-CEE5-4FAB-955F-24F479904231}" type="sibTrans" cxnId="{BEF64EA1-C5C9-4B2A-8388-D64378354092}">
      <dgm:prSet/>
      <dgm:spPr/>
      <dgm:t>
        <a:bodyPr/>
        <a:lstStyle/>
        <a:p>
          <a:endParaRPr lang="ru-RU"/>
        </a:p>
      </dgm:t>
    </dgm:pt>
    <dgm:pt modelId="{5FA46A35-F8BB-464B-9D88-47F2F26C1921}">
      <dgm:prSet phldrT="[Текст]" custT="1"/>
      <dgm:spPr/>
      <dgm:t>
        <a:bodyPr/>
        <a:lstStyle/>
        <a:p>
          <a:pPr algn="just"/>
          <a:r>
            <a:rPr lang="en-US" sz="1400" b="1" dirty="0" smtClean="0"/>
            <a:t>User API</a:t>
          </a:r>
          <a:endParaRPr lang="ru-RU" sz="1400" b="1" dirty="0"/>
        </a:p>
      </dgm:t>
    </dgm:pt>
    <dgm:pt modelId="{943889D6-DA4B-4C07-95D7-94441551AC4C}" type="parTrans" cxnId="{A8220947-9F4D-477E-9BDA-DC840728AA4A}">
      <dgm:prSet/>
      <dgm:spPr/>
      <dgm:t>
        <a:bodyPr/>
        <a:lstStyle/>
        <a:p>
          <a:endParaRPr lang="en-US"/>
        </a:p>
      </dgm:t>
    </dgm:pt>
    <dgm:pt modelId="{F9588D07-C32D-4971-8F6B-370E5C3E9CBE}" type="sibTrans" cxnId="{A8220947-9F4D-477E-9BDA-DC840728AA4A}">
      <dgm:prSet/>
      <dgm:spPr/>
      <dgm:t>
        <a:bodyPr/>
        <a:lstStyle/>
        <a:p>
          <a:endParaRPr lang="en-US"/>
        </a:p>
      </dgm:t>
    </dgm:pt>
    <dgm:pt modelId="{20E4B2E9-24F9-4131-B696-5667BBFCFC11}">
      <dgm:prSet phldrT="[Текст]" custT="1"/>
      <dgm:spPr/>
      <dgm:t>
        <a:bodyPr/>
        <a:lstStyle/>
        <a:p>
          <a:pPr algn="just"/>
          <a:r>
            <a:rPr lang="en-US" sz="1400" b="1" dirty="0" smtClean="0"/>
            <a:t>Service</a:t>
          </a:r>
          <a:r>
            <a:rPr lang="en-US" sz="1600" b="1" dirty="0" smtClean="0"/>
            <a:t> </a:t>
          </a:r>
          <a:endParaRPr lang="ru-RU" sz="1600" b="1" dirty="0"/>
        </a:p>
      </dgm:t>
    </dgm:pt>
    <dgm:pt modelId="{BC3556AB-0E35-4845-A3B6-CE9F40DE6297}" type="parTrans" cxnId="{DDD6F21E-11D8-4D9E-A58E-C519EA35BAE3}">
      <dgm:prSet/>
      <dgm:spPr/>
      <dgm:t>
        <a:bodyPr/>
        <a:lstStyle/>
        <a:p>
          <a:endParaRPr lang="en-US"/>
        </a:p>
      </dgm:t>
    </dgm:pt>
    <dgm:pt modelId="{99EF71A4-C47F-4AD4-B782-580A87ED710B}" type="sibTrans" cxnId="{DDD6F21E-11D8-4D9E-A58E-C519EA35BAE3}">
      <dgm:prSet/>
      <dgm:spPr/>
      <dgm:t>
        <a:bodyPr/>
        <a:lstStyle/>
        <a:p>
          <a:endParaRPr lang="en-US"/>
        </a:p>
      </dgm:t>
    </dgm:pt>
    <dgm:pt modelId="{E1E6E6EB-06BD-406A-B13F-CF26845A8CDF}">
      <dgm:prSet phldrT="[Текст]" custT="1"/>
      <dgm:spPr/>
      <dgm:t>
        <a:bodyPr/>
        <a:lstStyle/>
        <a:p>
          <a:r>
            <a:rPr lang="en-US" sz="1400" b="1" dirty="0" smtClean="0"/>
            <a:t>Links different PL with browsers</a:t>
          </a:r>
          <a:endParaRPr lang="ru-RU" sz="1400" b="1" dirty="0"/>
        </a:p>
      </dgm:t>
    </dgm:pt>
    <dgm:pt modelId="{2D52D0BD-8E8D-4CDE-BCAD-3337009595CC}" type="parTrans" cxnId="{A010146C-2D2B-4FB2-B56D-C209144208D1}">
      <dgm:prSet/>
      <dgm:spPr/>
      <dgm:t>
        <a:bodyPr/>
        <a:lstStyle/>
        <a:p>
          <a:endParaRPr lang="en-US"/>
        </a:p>
      </dgm:t>
    </dgm:pt>
    <dgm:pt modelId="{F9BAC4AE-6216-4500-B9E6-65069DF88CD2}" type="sibTrans" cxnId="{A010146C-2D2B-4FB2-B56D-C209144208D1}">
      <dgm:prSet/>
      <dgm:spPr/>
      <dgm:t>
        <a:bodyPr/>
        <a:lstStyle/>
        <a:p>
          <a:endParaRPr lang="en-US"/>
        </a:p>
      </dgm:t>
    </dgm:pt>
    <dgm:pt modelId="{83DB4509-B91C-488F-BAB6-4214E6612E92}" type="pres">
      <dgm:prSet presAssocID="{7177392D-4BC7-47D0-8A79-4C3AF293A6F0}" presName="rootnode" presStyleCnt="0">
        <dgm:presLayoutVars>
          <dgm:chMax/>
          <dgm:chPref/>
          <dgm:dir/>
          <dgm:animLvl val="lvl"/>
        </dgm:presLayoutVars>
      </dgm:prSet>
      <dgm:spPr/>
      <dgm:t>
        <a:bodyPr/>
        <a:lstStyle/>
        <a:p>
          <a:endParaRPr lang="en-US"/>
        </a:p>
      </dgm:t>
    </dgm:pt>
    <dgm:pt modelId="{66283B10-6D46-4A8F-8D6C-832008F101FD}" type="pres">
      <dgm:prSet presAssocID="{C5505E6C-1967-4236-B51A-6A7F7799A80C}" presName="composite" presStyleCnt="0"/>
      <dgm:spPr/>
      <dgm:t>
        <a:bodyPr/>
        <a:lstStyle/>
        <a:p>
          <a:endParaRPr lang="en-US"/>
        </a:p>
      </dgm:t>
    </dgm:pt>
    <dgm:pt modelId="{BE0D7DA2-A99B-4035-A537-30C2669168D9}" type="pres">
      <dgm:prSet presAssocID="{C5505E6C-1967-4236-B51A-6A7F7799A80C}" presName="bentUpArrow1" presStyleLbl="alignImgPlace1" presStyleIdx="0" presStyleCnt="3"/>
      <dgm:spPr/>
      <dgm:t>
        <a:bodyPr/>
        <a:lstStyle/>
        <a:p>
          <a:endParaRPr lang="en-US"/>
        </a:p>
      </dgm:t>
    </dgm:pt>
    <dgm:pt modelId="{79D04C17-E47F-4848-A2FD-BE14F512D02A}" type="pres">
      <dgm:prSet presAssocID="{C5505E6C-1967-4236-B51A-6A7F7799A80C}" presName="ParentText" presStyleLbl="node1" presStyleIdx="0" presStyleCnt="4" custScaleX="152844">
        <dgm:presLayoutVars>
          <dgm:chMax val="1"/>
          <dgm:chPref val="1"/>
          <dgm:bulletEnabled val="1"/>
        </dgm:presLayoutVars>
      </dgm:prSet>
      <dgm:spPr/>
      <dgm:t>
        <a:bodyPr/>
        <a:lstStyle/>
        <a:p>
          <a:endParaRPr lang="en-US"/>
        </a:p>
      </dgm:t>
    </dgm:pt>
    <dgm:pt modelId="{B0F1020B-E5CF-495A-9FDD-9B0CFAE0059E}" type="pres">
      <dgm:prSet presAssocID="{C5505E6C-1967-4236-B51A-6A7F7799A80C}" presName="ChildText" presStyleLbl="revTx" presStyleIdx="0" presStyleCnt="3" custScaleX="208712" custLinFactX="4809" custLinFactNeighborX="100000" custLinFactNeighborY="-4882">
        <dgm:presLayoutVars>
          <dgm:chMax val="0"/>
          <dgm:chPref val="0"/>
          <dgm:bulletEnabled val="1"/>
        </dgm:presLayoutVars>
      </dgm:prSet>
      <dgm:spPr/>
      <dgm:t>
        <a:bodyPr/>
        <a:lstStyle/>
        <a:p>
          <a:endParaRPr lang="en-US"/>
        </a:p>
      </dgm:t>
    </dgm:pt>
    <dgm:pt modelId="{6942C9F9-4127-41A0-A2F0-F4637E9E0115}" type="pres">
      <dgm:prSet presAssocID="{7F727D53-372B-43FF-B362-6A0461487791}" presName="sibTrans" presStyleCnt="0"/>
      <dgm:spPr/>
      <dgm:t>
        <a:bodyPr/>
        <a:lstStyle/>
        <a:p>
          <a:endParaRPr lang="en-US"/>
        </a:p>
      </dgm:t>
    </dgm:pt>
    <dgm:pt modelId="{8CB3AF17-74D0-4382-B900-F627F1B4B815}" type="pres">
      <dgm:prSet presAssocID="{FEEC9CF6-D9FF-40C4-8C85-E86B598010DE}" presName="composite" presStyleCnt="0"/>
      <dgm:spPr/>
      <dgm:t>
        <a:bodyPr/>
        <a:lstStyle/>
        <a:p>
          <a:endParaRPr lang="en-US"/>
        </a:p>
      </dgm:t>
    </dgm:pt>
    <dgm:pt modelId="{257A8FBE-4E66-47F8-AD59-C06BD29E0C93}" type="pres">
      <dgm:prSet presAssocID="{FEEC9CF6-D9FF-40C4-8C85-E86B598010DE}" presName="bentUpArrow1" presStyleLbl="alignImgPlace1" presStyleIdx="1" presStyleCnt="3"/>
      <dgm:spPr/>
      <dgm:t>
        <a:bodyPr/>
        <a:lstStyle/>
        <a:p>
          <a:endParaRPr lang="en-US"/>
        </a:p>
      </dgm:t>
    </dgm:pt>
    <dgm:pt modelId="{79227A68-930F-4502-8F23-FCABD23F286B}" type="pres">
      <dgm:prSet presAssocID="{FEEC9CF6-D9FF-40C4-8C85-E86B598010DE}" presName="ParentText" presStyleLbl="node1" presStyleIdx="1" presStyleCnt="4" custScaleX="138956">
        <dgm:presLayoutVars>
          <dgm:chMax val="1"/>
          <dgm:chPref val="1"/>
          <dgm:bulletEnabled val="1"/>
        </dgm:presLayoutVars>
      </dgm:prSet>
      <dgm:spPr/>
      <dgm:t>
        <a:bodyPr/>
        <a:lstStyle/>
        <a:p>
          <a:endParaRPr lang="en-US"/>
        </a:p>
      </dgm:t>
    </dgm:pt>
    <dgm:pt modelId="{F2C626E5-24BC-45C0-877D-4D80A215B316}" type="pres">
      <dgm:prSet presAssocID="{FEEC9CF6-D9FF-40C4-8C85-E86B598010DE}" presName="ChildText" presStyleLbl="revTx" presStyleIdx="1" presStyleCnt="3" custScaleX="150184" custLinFactNeighborX="47910">
        <dgm:presLayoutVars>
          <dgm:chMax val="0"/>
          <dgm:chPref val="0"/>
          <dgm:bulletEnabled val="1"/>
        </dgm:presLayoutVars>
      </dgm:prSet>
      <dgm:spPr/>
      <dgm:t>
        <a:bodyPr/>
        <a:lstStyle/>
        <a:p>
          <a:endParaRPr lang="en-US"/>
        </a:p>
      </dgm:t>
    </dgm:pt>
    <dgm:pt modelId="{4A3BE277-A9CD-442D-93F1-D3A6FC1216E8}" type="pres">
      <dgm:prSet presAssocID="{E70956EF-9B59-442B-ACB6-2C6E73D7544B}" presName="sibTrans" presStyleCnt="0"/>
      <dgm:spPr/>
      <dgm:t>
        <a:bodyPr/>
        <a:lstStyle/>
        <a:p>
          <a:endParaRPr lang="en-US"/>
        </a:p>
      </dgm:t>
    </dgm:pt>
    <dgm:pt modelId="{241328B4-64AD-4F72-94B9-CF99A4CE6626}" type="pres">
      <dgm:prSet presAssocID="{D5647430-9BB3-41A7-AFF0-C0D930087353}" presName="composite" presStyleCnt="0"/>
      <dgm:spPr/>
      <dgm:t>
        <a:bodyPr/>
        <a:lstStyle/>
        <a:p>
          <a:endParaRPr lang="en-US"/>
        </a:p>
      </dgm:t>
    </dgm:pt>
    <dgm:pt modelId="{6C7C0EDE-EB1A-4BA5-B5EC-5D813E3B829F}" type="pres">
      <dgm:prSet presAssocID="{D5647430-9BB3-41A7-AFF0-C0D930087353}" presName="bentUpArrow1" presStyleLbl="alignImgPlace1" presStyleIdx="2" presStyleCnt="3" custLinFactNeighborY="0"/>
      <dgm:spPr/>
      <dgm:t>
        <a:bodyPr/>
        <a:lstStyle/>
        <a:p>
          <a:endParaRPr lang="en-US"/>
        </a:p>
      </dgm:t>
    </dgm:pt>
    <dgm:pt modelId="{28D10031-FFE6-4FC1-AEE1-2A354BC6E4C6}" type="pres">
      <dgm:prSet presAssocID="{D5647430-9BB3-41A7-AFF0-C0D930087353}" presName="ParentText" presStyleLbl="node1" presStyleIdx="2" presStyleCnt="4" custLinFactNeighborX="-2147" custLinFactNeighborY="1092">
        <dgm:presLayoutVars>
          <dgm:chMax val="1"/>
          <dgm:chPref val="1"/>
          <dgm:bulletEnabled val="1"/>
        </dgm:presLayoutVars>
      </dgm:prSet>
      <dgm:spPr/>
      <dgm:t>
        <a:bodyPr/>
        <a:lstStyle/>
        <a:p>
          <a:endParaRPr lang="en-US"/>
        </a:p>
      </dgm:t>
    </dgm:pt>
    <dgm:pt modelId="{BE7095E0-BF64-4ED2-8B27-1C9BE5AA802E}" type="pres">
      <dgm:prSet presAssocID="{D5647430-9BB3-41A7-AFF0-C0D930087353}" presName="ChildText" presStyleLbl="revTx" presStyleIdx="2" presStyleCnt="3" custScaleX="257569" custLinFactNeighborX="79507" custLinFactNeighborY="810">
        <dgm:presLayoutVars>
          <dgm:chMax val="0"/>
          <dgm:chPref val="0"/>
          <dgm:bulletEnabled val="1"/>
        </dgm:presLayoutVars>
      </dgm:prSet>
      <dgm:spPr/>
      <dgm:t>
        <a:bodyPr/>
        <a:lstStyle/>
        <a:p>
          <a:endParaRPr lang="en-US"/>
        </a:p>
      </dgm:t>
    </dgm:pt>
    <dgm:pt modelId="{B5B919B7-BC71-4E46-8B2E-E7E6541DF53F}" type="pres">
      <dgm:prSet presAssocID="{657DCF0E-38A8-42A3-B218-42381C169615}" presName="sibTrans" presStyleCnt="0"/>
      <dgm:spPr/>
      <dgm:t>
        <a:bodyPr/>
        <a:lstStyle/>
        <a:p>
          <a:endParaRPr lang="en-US"/>
        </a:p>
      </dgm:t>
    </dgm:pt>
    <dgm:pt modelId="{428F3918-58EE-43E9-8C07-5FE153E50D56}" type="pres">
      <dgm:prSet presAssocID="{18AFC86C-70A7-461C-8DBD-332AB8B4926A}" presName="composite" presStyleCnt="0"/>
      <dgm:spPr/>
      <dgm:t>
        <a:bodyPr/>
        <a:lstStyle/>
        <a:p>
          <a:endParaRPr lang="en-US"/>
        </a:p>
      </dgm:t>
    </dgm:pt>
    <dgm:pt modelId="{49F592EB-3873-408D-AB3C-4177D67D31FC}" type="pres">
      <dgm:prSet presAssocID="{18AFC86C-70A7-461C-8DBD-332AB8B4926A}" presName="ParentText" presStyleLbl="node1" presStyleIdx="3" presStyleCnt="4" custScaleX="120500" custLinFactNeighborX="-34845">
        <dgm:presLayoutVars>
          <dgm:chMax val="1"/>
          <dgm:chPref val="1"/>
          <dgm:bulletEnabled val="1"/>
        </dgm:presLayoutVars>
      </dgm:prSet>
      <dgm:spPr/>
      <dgm:t>
        <a:bodyPr/>
        <a:lstStyle/>
        <a:p>
          <a:endParaRPr lang="en-US"/>
        </a:p>
      </dgm:t>
    </dgm:pt>
  </dgm:ptLst>
  <dgm:cxnLst>
    <dgm:cxn modelId="{CDE9DE7E-FCF2-48DA-ABAE-BD4689F567BF}" srcId="{7177392D-4BC7-47D0-8A79-4C3AF293A6F0}" destId="{C5505E6C-1967-4236-B51A-6A7F7799A80C}" srcOrd="0" destOrd="0" parTransId="{0FC22986-8655-4760-856E-40D3E8CCB605}" sibTransId="{7F727D53-372B-43FF-B362-6A0461487791}"/>
    <dgm:cxn modelId="{8DCF3E29-45F3-4BC8-AD1E-D7442F7340D9}" type="presOf" srcId="{FEEC9CF6-D9FF-40C4-8C85-E86B598010DE}" destId="{79227A68-930F-4502-8F23-FCABD23F286B}" srcOrd="0" destOrd="0" presId="urn:microsoft.com/office/officeart/2005/8/layout/StepDownProcess"/>
    <dgm:cxn modelId="{766AAECF-227C-4E91-9403-E20B3F9D3718}" type="presOf" srcId="{20E4B2E9-24F9-4131-B696-5667BBFCFC11}" destId="{F2C626E5-24BC-45C0-877D-4D80A215B316}" srcOrd="0" destOrd="0" presId="urn:microsoft.com/office/officeart/2005/8/layout/StepDownProcess"/>
    <dgm:cxn modelId="{A010146C-2D2B-4FB2-B56D-C209144208D1}" srcId="{D5647430-9BB3-41A7-AFF0-C0D930087353}" destId="{E1E6E6EB-06BD-406A-B13F-CF26845A8CDF}" srcOrd="0" destOrd="0" parTransId="{2D52D0BD-8E8D-4CDE-BCAD-3337009595CC}" sibTransId="{F9BAC4AE-6216-4500-B9E6-65069DF88CD2}"/>
    <dgm:cxn modelId="{BEF64EA1-C5C9-4B2A-8388-D64378354092}" srcId="{7177392D-4BC7-47D0-8A79-4C3AF293A6F0}" destId="{18AFC86C-70A7-461C-8DBD-332AB8B4926A}" srcOrd="3" destOrd="0" parTransId="{69740293-73FD-4123-9B29-2E16EF3EEAF7}" sibTransId="{8091DE6B-CEE5-4FAB-955F-24F479904231}"/>
    <dgm:cxn modelId="{41D926B6-58BA-41CB-B507-80D3E72DE76E}" type="presOf" srcId="{5FA46A35-F8BB-464B-9D88-47F2F26C1921}" destId="{B0F1020B-E5CF-495A-9FDD-9B0CFAE0059E}" srcOrd="0" destOrd="0" presId="urn:microsoft.com/office/officeart/2005/8/layout/StepDownProcess"/>
    <dgm:cxn modelId="{DDD6F21E-11D8-4D9E-A58E-C519EA35BAE3}" srcId="{FEEC9CF6-D9FF-40C4-8C85-E86B598010DE}" destId="{20E4B2E9-24F9-4131-B696-5667BBFCFC11}" srcOrd="0" destOrd="0" parTransId="{BC3556AB-0E35-4845-A3B6-CE9F40DE6297}" sibTransId="{99EF71A4-C47F-4AD4-B782-580A87ED710B}"/>
    <dgm:cxn modelId="{1E498516-0E49-4C9A-8126-4806C6EA5528}" type="presOf" srcId="{7177392D-4BC7-47D0-8A79-4C3AF293A6F0}" destId="{83DB4509-B91C-488F-BAB6-4214E6612E92}" srcOrd="0" destOrd="0" presId="urn:microsoft.com/office/officeart/2005/8/layout/StepDownProcess"/>
    <dgm:cxn modelId="{32E0D296-8019-4579-B095-39789D1377D8}" type="presOf" srcId="{D5647430-9BB3-41A7-AFF0-C0D930087353}" destId="{28D10031-FFE6-4FC1-AEE1-2A354BC6E4C6}" srcOrd="0" destOrd="0" presId="urn:microsoft.com/office/officeart/2005/8/layout/StepDownProcess"/>
    <dgm:cxn modelId="{50573291-5C56-4C83-A28D-C67A73714A70}" srcId="{7177392D-4BC7-47D0-8A79-4C3AF293A6F0}" destId="{D5647430-9BB3-41A7-AFF0-C0D930087353}" srcOrd="2" destOrd="0" parTransId="{0F241366-E228-4DF5-A6A4-E8E6365DD40C}" sibTransId="{657DCF0E-38A8-42A3-B218-42381C169615}"/>
    <dgm:cxn modelId="{E2C95EAC-72D8-4E63-A045-843807B6A857}" type="presOf" srcId="{18AFC86C-70A7-461C-8DBD-332AB8B4926A}" destId="{49F592EB-3873-408D-AB3C-4177D67D31FC}" srcOrd="0" destOrd="0" presId="urn:microsoft.com/office/officeart/2005/8/layout/StepDownProcess"/>
    <dgm:cxn modelId="{ED073043-2B01-47F7-A61F-FEBAF09CA72A}" srcId="{7177392D-4BC7-47D0-8A79-4C3AF293A6F0}" destId="{FEEC9CF6-D9FF-40C4-8C85-E86B598010DE}" srcOrd="1" destOrd="0" parTransId="{F85E94F7-A3A5-41DC-85B6-97D718637FBD}" sibTransId="{E70956EF-9B59-442B-ACB6-2C6E73D7544B}"/>
    <dgm:cxn modelId="{8C57BC89-49DC-4814-A0F8-03FE38F426F8}" type="presOf" srcId="{E1E6E6EB-06BD-406A-B13F-CF26845A8CDF}" destId="{BE7095E0-BF64-4ED2-8B27-1C9BE5AA802E}" srcOrd="0" destOrd="0" presId="urn:microsoft.com/office/officeart/2005/8/layout/StepDownProcess"/>
    <dgm:cxn modelId="{A8220947-9F4D-477E-9BDA-DC840728AA4A}" srcId="{C5505E6C-1967-4236-B51A-6A7F7799A80C}" destId="{5FA46A35-F8BB-464B-9D88-47F2F26C1921}" srcOrd="0" destOrd="0" parTransId="{943889D6-DA4B-4C07-95D7-94441551AC4C}" sibTransId="{F9588D07-C32D-4971-8F6B-370E5C3E9CBE}"/>
    <dgm:cxn modelId="{F0E41A04-DC7C-4A14-9805-0312B4A165C2}" type="presOf" srcId="{C5505E6C-1967-4236-B51A-6A7F7799A80C}" destId="{79D04C17-E47F-4848-A2FD-BE14F512D02A}" srcOrd="0" destOrd="0" presId="urn:microsoft.com/office/officeart/2005/8/layout/StepDownProcess"/>
    <dgm:cxn modelId="{CA5852B1-9227-4EF7-BE0E-0C611008C124}" type="presParOf" srcId="{83DB4509-B91C-488F-BAB6-4214E6612E92}" destId="{66283B10-6D46-4A8F-8D6C-832008F101FD}" srcOrd="0" destOrd="0" presId="urn:microsoft.com/office/officeart/2005/8/layout/StepDownProcess"/>
    <dgm:cxn modelId="{AD204C27-1518-4505-819D-74013DE6A6B5}" type="presParOf" srcId="{66283B10-6D46-4A8F-8D6C-832008F101FD}" destId="{BE0D7DA2-A99B-4035-A537-30C2669168D9}" srcOrd="0" destOrd="0" presId="urn:microsoft.com/office/officeart/2005/8/layout/StepDownProcess"/>
    <dgm:cxn modelId="{F0D21959-4A8C-491D-9CAC-09889540B5D6}" type="presParOf" srcId="{66283B10-6D46-4A8F-8D6C-832008F101FD}" destId="{79D04C17-E47F-4848-A2FD-BE14F512D02A}" srcOrd="1" destOrd="0" presId="urn:microsoft.com/office/officeart/2005/8/layout/StepDownProcess"/>
    <dgm:cxn modelId="{04A359B4-FF43-46A8-8335-73AF359CA64C}" type="presParOf" srcId="{66283B10-6D46-4A8F-8D6C-832008F101FD}" destId="{B0F1020B-E5CF-495A-9FDD-9B0CFAE0059E}" srcOrd="2" destOrd="0" presId="urn:microsoft.com/office/officeart/2005/8/layout/StepDownProcess"/>
    <dgm:cxn modelId="{BB389D8D-7036-4F09-B4BE-55DF006EB9C1}" type="presParOf" srcId="{83DB4509-B91C-488F-BAB6-4214E6612E92}" destId="{6942C9F9-4127-41A0-A2F0-F4637E9E0115}" srcOrd="1" destOrd="0" presId="urn:microsoft.com/office/officeart/2005/8/layout/StepDownProcess"/>
    <dgm:cxn modelId="{1FBC8159-2D2D-4765-B5B8-27943BCA4118}" type="presParOf" srcId="{83DB4509-B91C-488F-BAB6-4214E6612E92}" destId="{8CB3AF17-74D0-4382-B900-F627F1B4B815}" srcOrd="2" destOrd="0" presId="urn:microsoft.com/office/officeart/2005/8/layout/StepDownProcess"/>
    <dgm:cxn modelId="{BE442CAE-6531-4EC9-AFAB-78882D78245F}" type="presParOf" srcId="{8CB3AF17-74D0-4382-B900-F627F1B4B815}" destId="{257A8FBE-4E66-47F8-AD59-C06BD29E0C93}" srcOrd="0" destOrd="0" presId="urn:microsoft.com/office/officeart/2005/8/layout/StepDownProcess"/>
    <dgm:cxn modelId="{2A982FFA-357D-40EC-976E-F4E17F7404AA}" type="presParOf" srcId="{8CB3AF17-74D0-4382-B900-F627F1B4B815}" destId="{79227A68-930F-4502-8F23-FCABD23F286B}" srcOrd="1" destOrd="0" presId="urn:microsoft.com/office/officeart/2005/8/layout/StepDownProcess"/>
    <dgm:cxn modelId="{0FDC8E52-1C91-413E-A036-E591050DE533}" type="presParOf" srcId="{8CB3AF17-74D0-4382-B900-F627F1B4B815}" destId="{F2C626E5-24BC-45C0-877D-4D80A215B316}" srcOrd="2" destOrd="0" presId="urn:microsoft.com/office/officeart/2005/8/layout/StepDownProcess"/>
    <dgm:cxn modelId="{BF84D443-5BAE-4E37-B25C-4EDF1E4DF6DD}" type="presParOf" srcId="{83DB4509-B91C-488F-BAB6-4214E6612E92}" destId="{4A3BE277-A9CD-442D-93F1-D3A6FC1216E8}" srcOrd="3" destOrd="0" presId="urn:microsoft.com/office/officeart/2005/8/layout/StepDownProcess"/>
    <dgm:cxn modelId="{D1F6D32B-EC45-40A1-8E6A-50833DEE07F2}" type="presParOf" srcId="{83DB4509-B91C-488F-BAB6-4214E6612E92}" destId="{241328B4-64AD-4F72-94B9-CF99A4CE6626}" srcOrd="4" destOrd="0" presId="urn:microsoft.com/office/officeart/2005/8/layout/StepDownProcess"/>
    <dgm:cxn modelId="{B613D3CE-CF66-46C4-A5FB-F5210D99F301}" type="presParOf" srcId="{241328B4-64AD-4F72-94B9-CF99A4CE6626}" destId="{6C7C0EDE-EB1A-4BA5-B5EC-5D813E3B829F}" srcOrd="0" destOrd="0" presId="urn:microsoft.com/office/officeart/2005/8/layout/StepDownProcess"/>
    <dgm:cxn modelId="{E245743E-8584-426B-9EE0-701D4FD81579}" type="presParOf" srcId="{241328B4-64AD-4F72-94B9-CF99A4CE6626}" destId="{28D10031-FFE6-4FC1-AEE1-2A354BC6E4C6}" srcOrd="1" destOrd="0" presId="urn:microsoft.com/office/officeart/2005/8/layout/StepDownProcess"/>
    <dgm:cxn modelId="{D324D1F3-3B47-4772-8F78-4C8E8A630B0F}" type="presParOf" srcId="{241328B4-64AD-4F72-94B9-CF99A4CE6626}" destId="{BE7095E0-BF64-4ED2-8B27-1C9BE5AA802E}" srcOrd="2" destOrd="0" presId="urn:microsoft.com/office/officeart/2005/8/layout/StepDownProcess"/>
    <dgm:cxn modelId="{68ADA1F7-773F-4727-A8A7-CF3AF44A5A6B}" type="presParOf" srcId="{83DB4509-B91C-488F-BAB6-4214E6612E92}" destId="{B5B919B7-BC71-4E46-8B2E-E7E6541DF53F}" srcOrd="5" destOrd="0" presId="urn:microsoft.com/office/officeart/2005/8/layout/StepDownProcess"/>
    <dgm:cxn modelId="{920296C3-FB40-4386-AC87-42FCF3F5FA3F}" type="presParOf" srcId="{83DB4509-B91C-488F-BAB6-4214E6612E92}" destId="{428F3918-58EE-43E9-8C07-5FE153E50D56}" srcOrd="6" destOrd="0" presId="urn:microsoft.com/office/officeart/2005/8/layout/StepDownProcess"/>
    <dgm:cxn modelId="{C4EF7C42-9563-40A9-9C1F-FD34CCB7CCDE}" type="presParOf" srcId="{428F3918-58EE-43E9-8C07-5FE153E50D56}" destId="{49F592EB-3873-408D-AB3C-4177D67D31FC}"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D7DA2-A99B-4035-A537-30C2669168D9}">
      <dsp:nvSpPr>
        <dsp:cNvPr id="0" name=""/>
        <dsp:cNvSpPr/>
      </dsp:nvSpPr>
      <dsp:spPr>
        <a:xfrm rot="5400000">
          <a:off x="1050308" y="739592"/>
          <a:ext cx="649522" cy="739458"/>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79D04C17-E47F-4848-A2FD-BE14F512D02A}">
      <dsp:nvSpPr>
        <dsp:cNvPr id="0" name=""/>
        <dsp:cNvSpPr/>
      </dsp:nvSpPr>
      <dsp:spPr>
        <a:xfrm>
          <a:off x="589322" y="19583"/>
          <a:ext cx="1671217" cy="765354"/>
        </a:xfrm>
        <a:prstGeom prst="roundRect">
          <a:avLst>
            <a:gd name="adj" fmla="val 16670"/>
          </a:avLst>
        </a:prstGeom>
        <a:solidFill>
          <a:schemeClr val="accent1">
            <a:alpha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err="1" smtClean="0"/>
            <a:t>WebDriver</a:t>
          </a:r>
          <a:r>
            <a:rPr lang="en-US" sz="1800" b="1" kern="1200" dirty="0" smtClean="0"/>
            <a:t> API</a:t>
          </a:r>
          <a:endParaRPr lang="ru-RU" sz="1800" b="1" kern="1200" dirty="0"/>
        </a:p>
      </dsp:txBody>
      <dsp:txXfrm>
        <a:off x="626690" y="56951"/>
        <a:ext cx="1596481" cy="690618"/>
      </dsp:txXfrm>
    </dsp:sp>
    <dsp:sp modelId="{B0F1020B-E5CF-495A-9FDD-9B0CFAE0059E}">
      <dsp:nvSpPr>
        <dsp:cNvPr id="0" name=""/>
        <dsp:cNvSpPr/>
      </dsp:nvSpPr>
      <dsp:spPr>
        <a:xfrm>
          <a:off x="2372862" y="62377"/>
          <a:ext cx="1659771" cy="618592"/>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just" defTabSz="622300">
            <a:lnSpc>
              <a:spcPct val="90000"/>
            </a:lnSpc>
            <a:spcBef>
              <a:spcPct val="0"/>
            </a:spcBef>
            <a:spcAft>
              <a:spcPct val="15000"/>
            </a:spcAft>
            <a:buChar char="••"/>
          </a:pPr>
          <a:r>
            <a:rPr lang="en-US" sz="1400" b="1" kern="1200" dirty="0" smtClean="0"/>
            <a:t>User API</a:t>
          </a:r>
          <a:endParaRPr lang="ru-RU" sz="1400" b="1" kern="1200" dirty="0"/>
        </a:p>
      </dsp:txBody>
      <dsp:txXfrm>
        <a:off x="2372862" y="62377"/>
        <a:ext cx="1659771" cy="618592"/>
      </dsp:txXfrm>
    </dsp:sp>
    <dsp:sp modelId="{257A8FBE-4E66-47F8-AD59-C06BD29E0C93}">
      <dsp:nvSpPr>
        <dsp:cNvPr id="0" name=""/>
        <dsp:cNvSpPr/>
      </dsp:nvSpPr>
      <dsp:spPr>
        <a:xfrm rot="5400000">
          <a:off x="2227096" y="1599337"/>
          <a:ext cx="649522" cy="739458"/>
        </a:xfrm>
        <a:prstGeom prst="bentUpArrow">
          <a:avLst>
            <a:gd name="adj1" fmla="val 32840"/>
            <a:gd name="adj2" fmla="val 25000"/>
            <a:gd name="adj3" fmla="val 35780"/>
          </a:avLst>
        </a:prstGeom>
        <a:solidFill>
          <a:schemeClr val="accent1">
            <a:tint val="50000"/>
            <a:hueOff val="0"/>
            <a:satOff val="0"/>
            <a:lumOff val="2852"/>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79227A68-930F-4502-8F23-FCABD23F286B}">
      <dsp:nvSpPr>
        <dsp:cNvPr id="0" name=""/>
        <dsp:cNvSpPr/>
      </dsp:nvSpPr>
      <dsp:spPr>
        <a:xfrm>
          <a:off x="1842037" y="879328"/>
          <a:ext cx="1519363" cy="765354"/>
        </a:xfrm>
        <a:prstGeom prst="roundRect">
          <a:avLst>
            <a:gd name="adj" fmla="val 16670"/>
          </a:avLst>
        </a:prstGeom>
        <a:solidFill>
          <a:schemeClr val="accent1">
            <a:alpha val="90000"/>
            <a:hueOff val="0"/>
            <a:satOff val="0"/>
            <a:lumOff val="0"/>
            <a:alphaOff val="-13333"/>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err="1" smtClean="0"/>
            <a:t>WebDriver</a:t>
          </a:r>
          <a:r>
            <a:rPr lang="en-US" sz="1600" b="1" kern="1200" dirty="0" smtClean="0"/>
            <a:t> SPI</a:t>
          </a:r>
          <a:endParaRPr lang="ru-RU" sz="1600" b="1" kern="1200" dirty="0"/>
        </a:p>
      </dsp:txBody>
      <dsp:txXfrm>
        <a:off x="1879405" y="916696"/>
        <a:ext cx="1444627" cy="690618"/>
      </dsp:txXfrm>
    </dsp:sp>
    <dsp:sp modelId="{F2C626E5-24BC-45C0-877D-4D80A215B316}">
      <dsp:nvSpPr>
        <dsp:cNvPr id="0" name=""/>
        <dsp:cNvSpPr/>
      </dsp:nvSpPr>
      <dsp:spPr>
        <a:xfrm>
          <a:off x="3329885" y="952322"/>
          <a:ext cx="1194330" cy="618592"/>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just" defTabSz="622300">
            <a:lnSpc>
              <a:spcPct val="90000"/>
            </a:lnSpc>
            <a:spcBef>
              <a:spcPct val="0"/>
            </a:spcBef>
            <a:spcAft>
              <a:spcPct val="15000"/>
            </a:spcAft>
            <a:buChar char="••"/>
          </a:pPr>
          <a:r>
            <a:rPr lang="en-US" sz="1400" b="1" kern="1200" dirty="0" smtClean="0"/>
            <a:t>Service</a:t>
          </a:r>
          <a:r>
            <a:rPr lang="en-US" sz="1600" b="1" kern="1200" dirty="0" smtClean="0"/>
            <a:t> </a:t>
          </a:r>
          <a:endParaRPr lang="ru-RU" sz="1600" b="1" kern="1200" dirty="0"/>
        </a:p>
      </dsp:txBody>
      <dsp:txXfrm>
        <a:off x="3329885" y="952322"/>
        <a:ext cx="1194330" cy="618592"/>
      </dsp:txXfrm>
    </dsp:sp>
    <dsp:sp modelId="{6C7C0EDE-EB1A-4BA5-B5EC-5D813E3B829F}">
      <dsp:nvSpPr>
        <dsp:cNvPr id="0" name=""/>
        <dsp:cNvSpPr/>
      </dsp:nvSpPr>
      <dsp:spPr>
        <a:xfrm rot="5400000">
          <a:off x="3266836" y="2459082"/>
          <a:ext cx="649522" cy="739458"/>
        </a:xfrm>
        <a:prstGeom prst="bentUpArrow">
          <a:avLst>
            <a:gd name="adj1" fmla="val 32840"/>
            <a:gd name="adj2" fmla="val 25000"/>
            <a:gd name="adj3" fmla="val 35780"/>
          </a:avLst>
        </a:prstGeom>
        <a:solidFill>
          <a:schemeClr val="accent1">
            <a:tint val="50000"/>
            <a:hueOff val="0"/>
            <a:satOff val="0"/>
            <a:lumOff val="5704"/>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28D10031-FFE6-4FC1-AEE1-2A354BC6E4C6}">
      <dsp:nvSpPr>
        <dsp:cNvPr id="0" name=""/>
        <dsp:cNvSpPr/>
      </dsp:nvSpPr>
      <dsp:spPr>
        <a:xfrm>
          <a:off x="3071277" y="1747431"/>
          <a:ext cx="1093413" cy="765354"/>
        </a:xfrm>
        <a:prstGeom prst="roundRect">
          <a:avLst>
            <a:gd name="adj" fmla="val 16670"/>
          </a:avLst>
        </a:prstGeom>
        <a:solidFill>
          <a:schemeClr val="accent1">
            <a:alpha val="90000"/>
            <a:hueOff val="0"/>
            <a:satOff val="0"/>
            <a:lumOff val="0"/>
            <a:alphaOff val="-26667"/>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t>JSON</a:t>
          </a:r>
          <a:endParaRPr lang="ru-RU" sz="1800" b="1" kern="1200" dirty="0"/>
        </a:p>
      </dsp:txBody>
      <dsp:txXfrm>
        <a:off x="3108645" y="1784799"/>
        <a:ext cx="1018677" cy="690618"/>
      </dsp:txXfrm>
    </dsp:sp>
    <dsp:sp modelId="{BE7095E0-BF64-4ED2-8B27-1C9BE5AA802E}">
      <dsp:nvSpPr>
        <dsp:cNvPr id="0" name=""/>
        <dsp:cNvSpPr/>
      </dsp:nvSpPr>
      <dsp:spPr>
        <a:xfrm>
          <a:off x="4193912" y="1817078"/>
          <a:ext cx="2048304" cy="618592"/>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smtClean="0"/>
            <a:t>Links different PL with browsers</a:t>
          </a:r>
          <a:endParaRPr lang="ru-RU" sz="1400" b="1" kern="1200" dirty="0"/>
        </a:p>
      </dsp:txBody>
      <dsp:txXfrm>
        <a:off x="4193912" y="1817078"/>
        <a:ext cx="2048304" cy="618592"/>
      </dsp:txXfrm>
    </dsp:sp>
    <dsp:sp modelId="{49F592EB-3873-408D-AB3C-4177D67D31FC}">
      <dsp:nvSpPr>
        <dsp:cNvPr id="0" name=""/>
        <dsp:cNvSpPr/>
      </dsp:nvSpPr>
      <dsp:spPr>
        <a:xfrm>
          <a:off x="3966468" y="2598818"/>
          <a:ext cx="1317563" cy="765354"/>
        </a:xfrm>
        <a:prstGeom prst="roundRect">
          <a:avLst>
            <a:gd name="adj" fmla="val 16670"/>
          </a:avLst>
        </a:prstGeom>
        <a:solidFill>
          <a:schemeClr val="accent1">
            <a:alpha val="90000"/>
            <a:hueOff val="0"/>
            <a:satOff val="0"/>
            <a:lumOff val="0"/>
            <a:alphaOff val="-4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2889250">
            <a:lnSpc>
              <a:spcPct val="90000"/>
            </a:lnSpc>
            <a:spcBef>
              <a:spcPct val="0"/>
            </a:spcBef>
            <a:spcAft>
              <a:spcPct val="35000"/>
            </a:spcAft>
          </a:pPr>
          <a:r>
            <a:rPr lang="en-US" b="1" kern="1200" dirty="0" smtClean="0"/>
            <a:t>Browser</a:t>
          </a:r>
          <a:endParaRPr lang="ru-RU" sz="1000" kern="1200" dirty="0"/>
        </a:p>
      </dsp:txBody>
      <dsp:txXfrm>
        <a:off x="4003836" y="2636186"/>
        <a:ext cx="1242827" cy="690618"/>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F5E9BF7-95E4-A242-BA1D-05FDCF603BE6}" type="datetime1">
              <a:rPr lang="en-US" smtClean="0"/>
              <a:t>1/29/2016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DDC95D-4A3A-7D4E-AF7C-745F2732B14A}" type="slidenum">
              <a:rPr lang="en-US" smtClean="0"/>
              <a:t>‹#›</a:t>
            </a:fld>
            <a:endParaRPr lang="en-US"/>
          </a:p>
        </p:txBody>
      </p:sp>
    </p:spTree>
    <p:extLst>
      <p:ext uri="{BB962C8B-B14F-4D97-AF65-F5344CB8AC3E}">
        <p14:creationId xmlns:p14="http://schemas.microsoft.com/office/powerpoint/2010/main" val="30786456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5DBCB1-0306-AD41-9452-11E7C08D5C04}" type="datetime1">
              <a:rPr lang="en-US" smtClean="0"/>
              <a:t>1/29/2016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E90029-A909-AD4E-9775-A0D64990AD22}" type="slidenum">
              <a:rPr lang="en-US" smtClean="0"/>
              <a:t>‹#›</a:t>
            </a:fld>
            <a:endParaRPr lang="en-US"/>
          </a:p>
        </p:txBody>
      </p:sp>
    </p:spTree>
    <p:extLst>
      <p:ext uri="{BB962C8B-B14F-4D97-AF65-F5344CB8AC3E}">
        <p14:creationId xmlns:p14="http://schemas.microsoft.com/office/powerpoint/2010/main" val="518720818"/>
      </p:ext>
    </p:extLst>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tek-tips.com/threadminder.cfm?pid=811"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en.wikipedia.org/wiki/PHP" TargetMode="External"/><Relationship Id="rId13" Type="http://schemas.openxmlformats.org/officeDocument/2006/relationships/hyperlink" Target="https://en.wikipedia.org/wiki/JavaScript" TargetMode="External"/><Relationship Id="rId18" Type="http://schemas.openxmlformats.org/officeDocument/2006/relationships/hyperlink" Target="https://en.wikipedia.org/wiki/Firefox" TargetMode="External"/><Relationship Id="rId3" Type="http://schemas.openxmlformats.org/officeDocument/2006/relationships/hyperlink" Target="https://en.wikipedia.org/wiki/Autocomplete" TargetMode="External"/><Relationship Id="rId21" Type="http://schemas.openxmlformats.org/officeDocument/2006/relationships/hyperlink" Target="https://en.wikipedia.org/wiki/Domain_Specific_Language" TargetMode="External"/><Relationship Id="rId7" Type="http://schemas.openxmlformats.org/officeDocument/2006/relationships/hyperlink" Target="https://en.wikipedia.org/wiki/Hypertext_Transfer_Protocol" TargetMode="External"/><Relationship Id="rId12" Type="http://schemas.openxmlformats.org/officeDocument/2006/relationships/hyperlink" Target="https://en.wikipedia.org/wiki/Perl" TargetMode="External"/><Relationship Id="rId17" Type="http://schemas.openxmlformats.org/officeDocument/2006/relationships/hyperlink" Target="https://en.wikipedia.org/w/index.php?title=Selenium_(software)&amp;action=edit&amp;section=6" TargetMode="External"/><Relationship Id="rId25" Type="http://schemas.openxmlformats.org/officeDocument/2006/relationships/hyperlink" Target="https://en.wikipedia.org/w/index.php?title=Selenium_(software)&amp;action=edit&amp;section=7" TargetMode="External"/><Relationship Id="rId2" Type="http://schemas.openxmlformats.org/officeDocument/2006/relationships/slide" Target="../slides/slide10.xml"/><Relationship Id="rId16" Type="http://schemas.openxmlformats.org/officeDocument/2006/relationships/hyperlink" Target="https://en.wikipedia.org/wiki/Comet_(programming)" TargetMode="External"/><Relationship Id="rId20" Type="http://schemas.openxmlformats.org/officeDocument/2006/relationships/hyperlink" Target="https://en.wikipedia.org/wiki/HtmlUnit" TargetMode="External"/><Relationship Id="rId1" Type="http://schemas.openxmlformats.org/officeDocument/2006/relationships/notesMaster" Target="../notesMasters/notesMaster1.xml"/><Relationship Id="rId6" Type="http://schemas.openxmlformats.org/officeDocument/2006/relationships/hyperlink" Target="https://en.wikipedia.org/wiki/Java_(programming_language)" TargetMode="External"/><Relationship Id="rId11" Type="http://schemas.openxmlformats.org/officeDocument/2006/relationships/hyperlink" Target="https://en.wikipedia.org/wiki/.NET_Framework" TargetMode="External"/><Relationship Id="rId24" Type="http://schemas.openxmlformats.org/officeDocument/2006/relationships/hyperlink" Target="https://en.wikipedia.org/wiki/C_Sharp_(programming_language)" TargetMode="External"/><Relationship Id="rId5" Type="http://schemas.openxmlformats.org/officeDocument/2006/relationships/hyperlink" Target="https://en.wikipedia.org/w/index.php?title=Selenium_(software)&amp;action=edit&amp;section=5" TargetMode="External"/><Relationship Id="rId15" Type="http://schemas.openxmlformats.org/officeDocument/2006/relationships/hyperlink" Target="https://en.wikipedia.org/wiki/Wikipedia:Citation_needed" TargetMode="External"/><Relationship Id="rId23" Type="http://schemas.openxmlformats.org/officeDocument/2006/relationships/hyperlink" Target="https://en.wikipedia.org/wiki/W3C" TargetMode="External"/><Relationship Id="rId10" Type="http://schemas.openxmlformats.org/officeDocument/2006/relationships/hyperlink" Target="https://en.wikipedia.org/wiki/Ruby_(programming_language)" TargetMode="External"/><Relationship Id="rId19" Type="http://schemas.openxmlformats.org/officeDocument/2006/relationships/hyperlink" Target="https://en.wikipedia.org/wiki/Internet_Explorer" TargetMode="External"/><Relationship Id="rId4" Type="http://schemas.openxmlformats.org/officeDocument/2006/relationships/hyperlink" Target="https://en.wikipedia.org/w/index.php?title=Selenium_(software)&amp;action=edit&amp;section=4" TargetMode="External"/><Relationship Id="rId9" Type="http://schemas.openxmlformats.org/officeDocument/2006/relationships/hyperlink" Target="https://en.wikipedia.org/wiki/Python_(programming_language)" TargetMode="External"/><Relationship Id="rId14" Type="http://schemas.openxmlformats.org/officeDocument/2006/relationships/hyperlink" Target="https://en.wikipedia.org/wiki/Rhino_(JavaScript_engine)" TargetMode="External"/><Relationship Id="rId22" Type="http://schemas.openxmlformats.org/officeDocument/2006/relationships/hyperlink" Target="https://en.wikipedia.org/wiki/Watir"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3</a:t>
            </a:fld>
            <a:endParaRPr lang="en-US"/>
          </a:p>
        </p:txBody>
      </p:sp>
    </p:spTree>
    <p:extLst>
      <p:ext uri="{BB962C8B-B14F-4D97-AF65-F5344CB8AC3E}">
        <p14:creationId xmlns:p14="http://schemas.microsoft.com/office/powerpoint/2010/main" val="4170738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F33DD1DE-F21B-4FE9-B997-0E8DA21EE8F7}" type="slidenum">
              <a:rPr lang="en-US" smtClean="0"/>
              <a:pPr/>
              <a:t>12</a:t>
            </a:fld>
            <a:endParaRPr lang="en-US"/>
          </a:p>
        </p:txBody>
      </p:sp>
    </p:spTree>
    <p:extLst>
      <p:ext uri="{BB962C8B-B14F-4D97-AF65-F5344CB8AC3E}">
        <p14:creationId xmlns:p14="http://schemas.microsoft.com/office/powerpoint/2010/main" val="1484938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13</a:t>
            </a:fld>
            <a:endParaRPr lang="en-US"/>
          </a:p>
        </p:txBody>
      </p:sp>
    </p:spTree>
    <p:extLst>
      <p:ext uri="{BB962C8B-B14F-4D97-AF65-F5344CB8AC3E}">
        <p14:creationId xmlns:p14="http://schemas.microsoft.com/office/powerpoint/2010/main" val="2473895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14</a:t>
            </a:fld>
            <a:endParaRPr lang="en-US"/>
          </a:p>
        </p:txBody>
      </p:sp>
    </p:spTree>
    <p:extLst>
      <p:ext uri="{BB962C8B-B14F-4D97-AF65-F5344CB8AC3E}">
        <p14:creationId xmlns:p14="http://schemas.microsoft.com/office/powerpoint/2010/main" val="2254218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15</a:t>
            </a:fld>
            <a:endParaRPr lang="en-US"/>
          </a:p>
        </p:txBody>
      </p:sp>
    </p:spTree>
    <p:extLst>
      <p:ext uri="{BB962C8B-B14F-4D97-AF65-F5344CB8AC3E}">
        <p14:creationId xmlns:p14="http://schemas.microsoft.com/office/powerpoint/2010/main" val="245430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16</a:t>
            </a:fld>
            <a:endParaRPr lang="en-US"/>
          </a:p>
        </p:txBody>
      </p:sp>
    </p:spTree>
    <p:extLst>
      <p:ext uri="{BB962C8B-B14F-4D97-AF65-F5344CB8AC3E}">
        <p14:creationId xmlns:p14="http://schemas.microsoft.com/office/powerpoint/2010/main" val="1705214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F33DD1DE-F21B-4FE9-B997-0E8DA21EE8F7}" type="slidenum">
              <a:rPr lang="en-US" smtClean="0"/>
              <a:pPr/>
              <a:t>17</a:t>
            </a:fld>
            <a:endParaRPr lang="en-US"/>
          </a:p>
        </p:txBody>
      </p:sp>
    </p:spTree>
    <p:extLst>
      <p:ext uri="{BB962C8B-B14F-4D97-AF65-F5344CB8AC3E}">
        <p14:creationId xmlns:p14="http://schemas.microsoft.com/office/powerpoint/2010/main" val="3534128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F33DD1DE-F21B-4FE9-B997-0E8DA21EE8F7}" type="slidenum">
              <a:rPr lang="en-US" smtClean="0"/>
              <a:pPr/>
              <a:t>18</a:t>
            </a:fld>
            <a:endParaRPr lang="en-US"/>
          </a:p>
        </p:txBody>
      </p:sp>
    </p:spTree>
    <p:extLst>
      <p:ext uri="{BB962C8B-B14F-4D97-AF65-F5344CB8AC3E}">
        <p14:creationId xmlns:p14="http://schemas.microsoft.com/office/powerpoint/2010/main" val="4006650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F33DD1DE-F21B-4FE9-B997-0E8DA21EE8F7}" type="slidenum">
              <a:rPr lang="en-US" smtClean="0"/>
              <a:pPr/>
              <a:t>19</a:t>
            </a:fld>
            <a:endParaRPr lang="en-US"/>
          </a:p>
        </p:txBody>
      </p:sp>
    </p:spTree>
    <p:extLst>
      <p:ext uri="{BB962C8B-B14F-4D97-AF65-F5344CB8AC3E}">
        <p14:creationId xmlns:p14="http://schemas.microsoft.com/office/powerpoint/2010/main" val="258006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20</a:t>
            </a:fld>
            <a:endParaRPr lang="en-US"/>
          </a:p>
        </p:txBody>
      </p:sp>
    </p:spTree>
    <p:extLst>
      <p:ext uri="{BB962C8B-B14F-4D97-AF65-F5344CB8AC3E}">
        <p14:creationId xmlns:p14="http://schemas.microsoft.com/office/powerpoint/2010/main" val="157458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171450" indent="-171450">
              <a:buFont typeface="Arial" panose="020B0604020202020204" pitchFamily="34" charset="0"/>
              <a:buChar char="•"/>
            </a:pPr>
            <a:r>
              <a:rPr lang="en-US" dirty="0" smtClean="0"/>
              <a:t>the API is the description of classes/interfaces/methods/... that you </a:t>
            </a:r>
            <a:r>
              <a:rPr lang="en-US" i="1" dirty="0" smtClean="0"/>
              <a:t>call and use</a:t>
            </a:r>
            <a:r>
              <a:rPr lang="en-US" dirty="0" smtClean="0"/>
              <a:t> to achieve a goal and </a:t>
            </a:r>
          </a:p>
          <a:p>
            <a:pPr marL="171450" indent="-171450">
              <a:buFont typeface="Arial" panose="020B0604020202020204" pitchFamily="34" charset="0"/>
              <a:buChar char="•"/>
            </a:pPr>
            <a:r>
              <a:rPr lang="en-US" dirty="0" smtClean="0"/>
              <a:t>the SPI is the description of classes/interfaces/methods/... that you </a:t>
            </a:r>
            <a:r>
              <a:rPr lang="en-US" i="1" dirty="0" smtClean="0"/>
              <a:t>extend and implement</a:t>
            </a:r>
            <a:r>
              <a:rPr lang="en-US" dirty="0" smtClean="0"/>
              <a:t> to achieve a goal</a:t>
            </a:r>
          </a:p>
          <a:p>
            <a:endParaRPr lang="en-US" dirty="0" smtClean="0"/>
          </a:p>
          <a:p>
            <a:endParaRPr lang="en-US" dirty="0"/>
          </a:p>
        </p:txBody>
      </p:sp>
      <p:sp>
        <p:nvSpPr>
          <p:cNvPr id="4" name="Номер слайда 3"/>
          <p:cNvSpPr>
            <a:spLocks noGrp="1"/>
          </p:cNvSpPr>
          <p:nvPr>
            <p:ph type="sldNum" sz="quarter" idx="10"/>
          </p:nvPr>
        </p:nvSpPr>
        <p:spPr/>
        <p:txBody>
          <a:bodyPr/>
          <a:lstStyle/>
          <a:p>
            <a:fld id="{F33DD1DE-F21B-4FE9-B997-0E8DA21EE8F7}" type="slidenum">
              <a:rPr lang="en-US" smtClean="0"/>
              <a:pPr/>
              <a:t>21</a:t>
            </a:fld>
            <a:endParaRPr lang="en-US"/>
          </a:p>
        </p:txBody>
      </p:sp>
    </p:spTree>
    <p:extLst>
      <p:ext uri="{BB962C8B-B14F-4D97-AF65-F5344CB8AC3E}">
        <p14:creationId xmlns:p14="http://schemas.microsoft.com/office/powerpoint/2010/main" val="527740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4</a:t>
            </a:fld>
            <a:endParaRPr lang="en-US"/>
          </a:p>
        </p:txBody>
      </p:sp>
    </p:spTree>
    <p:extLst>
      <p:ext uri="{BB962C8B-B14F-4D97-AF65-F5344CB8AC3E}">
        <p14:creationId xmlns:p14="http://schemas.microsoft.com/office/powerpoint/2010/main" val="746745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F33DD1DE-F21B-4FE9-B997-0E8DA21EE8F7}" type="slidenum">
              <a:rPr lang="en-US" smtClean="0"/>
              <a:pPr/>
              <a:t>22</a:t>
            </a:fld>
            <a:endParaRPr lang="en-US"/>
          </a:p>
        </p:txBody>
      </p:sp>
    </p:spTree>
    <p:extLst>
      <p:ext uri="{BB962C8B-B14F-4D97-AF65-F5344CB8AC3E}">
        <p14:creationId xmlns:p14="http://schemas.microsoft.com/office/powerpoint/2010/main" val="1190795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171450" indent="-171450">
              <a:buFont typeface="Arial" panose="020B0604020202020204" pitchFamily="34" charset="0"/>
              <a:buChar char="•"/>
            </a:pPr>
            <a:r>
              <a:rPr lang="en-US" dirty="0" smtClean="0"/>
              <a:t>the API is the description of classes/interfaces/methods/... that you </a:t>
            </a:r>
            <a:r>
              <a:rPr lang="en-US" i="1" dirty="0" smtClean="0"/>
              <a:t>call and use</a:t>
            </a:r>
            <a:r>
              <a:rPr lang="en-US" dirty="0" smtClean="0"/>
              <a:t> to achieve a goal and </a:t>
            </a:r>
          </a:p>
          <a:p>
            <a:pPr marL="171450" indent="-171450">
              <a:buFont typeface="Arial" panose="020B0604020202020204" pitchFamily="34" charset="0"/>
              <a:buChar char="•"/>
            </a:pPr>
            <a:r>
              <a:rPr lang="en-US" dirty="0" smtClean="0"/>
              <a:t>the SPI is the description of classes/interfaces/methods/... that you </a:t>
            </a:r>
            <a:r>
              <a:rPr lang="en-US" i="1" dirty="0" smtClean="0"/>
              <a:t>extend and implement</a:t>
            </a:r>
            <a:r>
              <a:rPr lang="en-US" dirty="0" smtClean="0"/>
              <a:t> to achieve a goal</a:t>
            </a:r>
          </a:p>
          <a:p>
            <a:endParaRPr lang="en-US" dirty="0" smtClean="0"/>
          </a:p>
          <a:p>
            <a:endParaRPr lang="en-US" dirty="0"/>
          </a:p>
        </p:txBody>
      </p:sp>
      <p:sp>
        <p:nvSpPr>
          <p:cNvPr id="4" name="Номер слайда 3"/>
          <p:cNvSpPr>
            <a:spLocks noGrp="1"/>
          </p:cNvSpPr>
          <p:nvPr>
            <p:ph type="sldNum" sz="quarter" idx="10"/>
          </p:nvPr>
        </p:nvSpPr>
        <p:spPr/>
        <p:txBody>
          <a:bodyPr/>
          <a:lstStyle/>
          <a:p>
            <a:fld id="{F33DD1DE-F21B-4FE9-B997-0E8DA21EE8F7}" type="slidenum">
              <a:rPr lang="en-US" smtClean="0"/>
              <a:pPr/>
              <a:t>23</a:t>
            </a:fld>
            <a:endParaRPr lang="en-US"/>
          </a:p>
        </p:txBody>
      </p:sp>
    </p:spTree>
    <p:extLst>
      <p:ext uri="{BB962C8B-B14F-4D97-AF65-F5344CB8AC3E}">
        <p14:creationId xmlns:p14="http://schemas.microsoft.com/office/powerpoint/2010/main" val="3274226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Номер слайда 3"/>
          <p:cNvSpPr>
            <a:spLocks noGrp="1"/>
          </p:cNvSpPr>
          <p:nvPr>
            <p:ph type="sldNum" sz="quarter" idx="10"/>
          </p:nvPr>
        </p:nvSpPr>
        <p:spPr/>
        <p:txBody>
          <a:bodyPr/>
          <a:lstStyle/>
          <a:p>
            <a:fld id="{F33DD1DE-F21B-4FE9-B997-0E8DA21EE8F7}" type="slidenum">
              <a:rPr lang="en-US" smtClean="0"/>
              <a:pPr/>
              <a:t>24</a:t>
            </a:fld>
            <a:endParaRPr lang="en-US"/>
          </a:p>
        </p:txBody>
      </p:sp>
    </p:spTree>
    <p:extLst>
      <p:ext uri="{BB962C8B-B14F-4D97-AF65-F5344CB8AC3E}">
        <p14:creationId xmlns:p14="http://schemas.microsoft.com/office/powerpoint/2010/main" val="3237221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ru-RU"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3DD1DE-F21B-4FE9-B997-0E8DA21EE8F7}" type="slidenum">
              <a:rPr lang="en-US" smtClean="0"/>
              <a:pPr/>
              <a:t>25</a:t>
            </a:fld>
            <a:endParaRPr lang="en-US"/>
          </a:p>
        </p:txBody>
      </p:sp>
    </p:spTree>
    <p:extLst>
      <p:ext uri="{BB962C8B-B14F-4D97-AF65-F5344CB8AC3E}">
        <p14:creationId xmlns:p14="http://schemas.microsoft.com/office/powerpoint/2010/main" val="4078933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26</a:t>
            </a:fld>
            <a:endParaRPr lang="en-US"/>
          </a:p>
        </p:txBody>
      </p:sp>
    </p:spTree>
    <p:extLst>
      <p:ext uri="{BB962C8B-B14F-4D97-AF65-F5344CB8AC3E}">
        <p14:creationId xmlns:p14="http://schemas.microsoft.com/office/powerpoint/2010/main" val="1728386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27</a:t>
            </a:fld>
            <a:endParaRPr lang="en-US"/>
          </a:p>
        </p:txBody>
      </p:sp>
    </p:spTree>
    <p:extLst>
      <p:ext uri="{BB962C8B-B14F-4D97-AF65-F5344CB8AC3E}">
        <p14:creationId xmlns:p14="http://schemas.microsoft.com/office/powerpoint/2010/main" val="1806602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F33DD1DE-F21B-4FE9-B997-0E8DA21EE8F7}" type="slidenum">
              <a:rPr lang="en-US" smtClean="0"/>
              <a:pPr/>
              <a:t>28</a:t>
            </a:fld>
            <a:endParaRPr lang="en-US"/>
          </a:p>
        </p:txBody>
      </p:sp>
    </p:spTree>
    <p:extLst>
      <p:ext uri="{BB962C8B-B14F-4D97-AF65-F5344CB8AC3E}">
        <p14:creationId xmlns:p14="http://schemas.microsoft.com/office/powerpoint/2010/main" val="2536598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Номер слайда 3"/>
          <p:cNvSpPr>
            <a:spLocks noGrp="1"/>
          </p:cNvSpPr>
          <p:nvPr>
            <p:ph type="sldNum" sz="quarter" idx="10"/>
          </p:nvPr>
        </p:nvSpPr>
        <p:spPr/>
        <p:txBody>
          <a:bodyPr/>
          <a:lstStyle/>
          <a:p>
            <a:fld id="{F33DD1DE-F21B-4FE9-B997-0E8DA21EE8F7}" type="slidenum">
              <a:rPr lang="en-US" smtClean="0"/>
              <a:pPr/>
              <a:t>29</a:t>
            </a:fld>
            <a:endParaRPr lang="en-US"/>
          </a:p>
        </p:txBody>
      </p:sp>
    </p:spTree>
    <p:extLst>
      <p:ext uri="{BB962C8B-B14F-4D97-AF65-F5344CB8AC3E}">
        <p14:creationId xmlns:p14="http://schemas.microsoft.com/office/powerpoint/2010/main" val="4146012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F33DD1DE-F21B-4FE9-B997-0E8DA21EE8F7}" type="slidenum">
              <a:rPr lang="en-US" smtClean="0"/>
              <a:pPr/>
              <a:t>30</a:t>
            </a:fld>
            <a:endParaRPr lang="en-US"/>
          </a:p>
        </p:txBody>
      </p:sp>
    </p:spTree>
    <p:extLst>
      <p:ext uri="{BB962C8B-B14F-4D97-AF65-F5344CB8AC3E}">
        <p14:creationId xmlns:p14="http://schemas.microsoft.com/office/powerpoint/2010/main" val="3272804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baseline="0" dirty="0" smtClean="0"/>
          </a:p>
        </p:txBody>
      </p:sp>
      <p:sp>
        <p:nvSpPr>
          <p:cNvPr id="4" name="Номер слайда 3"/>
          <p:cNvSpPr>
            <a:spLocks noGrp="1"/>
          </p:cNvSpPr>
          <p:nvPr>
            <p:ph type="sldNum" sz="quarter" idx="10"/>
          </p:nvPr>
        </p:nvSpPr>
        <p:spPr/>
        <p:txBody>
          <a:bodyPr/>
          <a:lstStyle/>
          <a:p>
            <a:fld id="{F33DD1DE-F21B-4FE9-B997-0E8DA21EE8F7}" type="slidenum">
              <a:rPr lang="en-US" smtClean="0"/>
              <a:pPr/>
              <a:t>31</a:t>
            </a:fld>
            <a:endParaRPr lang="en-US"/>
          </a:p>
        </p:txBody>
      </p:sp>
    </p:spTree>
    <p:extLst>
      <p:ext uri="{BB962C8B-B14F-4D97-AF65-F5344CB8AC3E}">
        <p14:creationId xmlns:p14="http://schemas.microsoft.com/office/powerpoint/2010/main" val="2177600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smtClean="0"/>
          </a:p>
        </p:txBody>
      </p:sp>
      <p:sp>
        <p:nvSpPr>
          <p:cNvPr id="4" name="Номер слайда 3"/>
          <p:cNvSpPr>
            <a:spLocks noGrp="1"/>
          </p:cNvSpPr>
          <p:nvPr>
            <p:ph type="sldNum" sz="quarter" idx="10"/>
          </p:nvPr>
        </p:nvSpPr>
        <p:spPr/>
        <p:txBody>
          <a:bodyPr/>
          <a:lstStyle/>
          <a:p>
            <a:fld id="{F33DD1DE-F21B-4FE9-B997-0E8DA21EE8F7}" type="slidenum">
              <a:rPr lang="en-US" smtClean="0"/>
              <a:pPr/>
              <a:t>5</a:t>
            </a:fld>
            <a:endParaRPr lang="en-US"/>
          </a:p>
        </p:txBody>
      </p:sp>
    </p:spTree>
    <p:extLst>
      <p:ext uri="{BB962C8B-B14F-4D97-AF65-F5344CB8AC3E}">
        <p14:creationId xmlns:p14="http://schemas.microsoft.com/office/powerpoint/2010/main" val="36474793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33</a:t>
            </a:fld>
            <a:endParaRPr lang="en-US"/>
          </a:p>
        </p:txBody>
      </p:sp>
    </p:spTree>
    <p:extLst>
      <p:ext uri="{BB962C8B-B14F-4D97-AF65-F5344CB8AC3E}">
        <p14:creationId xmlns:p14="http://schemas.microsoft.com/office/powerpoint/2010/main" val="1230043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34</a:t>
            </a:fld>
            <a:endParaRPr lang="en-US"/>
          </a:p>
        </p:txBody>
      </p:sp>
    </p:spTree>
    <p:extLst>
      <p:ext uri="{BB962C8B-B14F-4D97-AF65-F5344CB8AC3E}">
        <p14:creationId xmlns:p14="http://schemas.microsoft.com/office/powerpoint/2010/main" val="2306951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F33DD1DE-F21B-4FE9-B997-0E8DA21EE8F7}" type="slidenum">
              <a:rPr lang="en-US" smtClean="0"/>
              <a:pPr/>
              <a:t>35</a:t>
            </a:fld>
            <a:endParaRPr lang="en-US"/>
          </a:p>
        </p:txBody>
      </p:sp>
    </p:spTree>
    <p:extLst>
      <p:ext uri="{BB962C8B-B14F-4D97-AF65-F5344CB8AC3E}">
        <p14:creationId xmlns:p14="http://schemas.microsoft.com/office/powerpoint/2010/main" val="3626170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F33DD1DE-F21B-4FE9-B997-0E8DA21EE8F7}" type="slidenum">
              <a:rPr lang="en-US" smtClean="0"/>
              <a:pPr/>
              <a:t>36</a:t>
            </a:fld>
            <a:endParaRPr lang="en-US"/>
          </a:p>
        </p:txBody>
      </p:sp>
    </p:spTree>
    <p:extLst>
      <p:ext uri="{BB962C8B-B14F-4D97-AF65-F5344CB8AC3E}">
        <p14:creationId xmlns:p14="http://schemas.microsoft.com/office/powerpoint/2010/main" val="2312561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baseline="0" dirty="0" smtClean="0"/>
          </a:p>
        </p:txBody>
      </p:sp>
      <p:sp>
        <p:nvSpPr>
          <p:cNvPr id="4" name="Номер слайда 3"/>
          <p:cNvSpPr>
            <a:spLocks noGrp="1"/>
          </p:cNvSpPr>
          <p:nvPr>
            <p:ph type="sldNum" sz="quarter" idx="10"/>
          </p:nvPr>
        </p:nvSpPr>
        <p:spPr/>
        <p:txBody>
          <a:bodyPr/>
          <a:lstStyle/>
          <a:p>
            <a:fld id="{F33DD1DE-F21B-4FE9-B997-0E8DA21EE8F7}" type="slidenum">
              <a:rPr lang="en-US" smtClean="0"/>
              <a:pPr/>
              <a:t>37</a:t>
            </a:fld>
            <a:endParaRPr lang="en-US"/>
          </a:p>
        </p:txBody>
      </p:sp>
    </p:spTree>
    <p:extLst>
      <p:ext uri="{BB962C8B-B14F-4D97-AF65-F5344CB8AC3E}">
        <p14:creationId xmlns:p14="http://schemas.microsoft.com/office/powerpoint/2010/main" val="246610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38</a:t>
            </a:fld>
            <a:endParaRPr lang="en-US"/>
          </a:p>
        </p:txBody>
      </p:sp>
    </p:spTree>
    <p:extLst>
      <p:ext uri="{BB962C8B-B14F-4D97-AF65-F5344CB8AC3E}">
        <p14:creationId xmlns:p14="http://schemas.microsoft.com/office/powerpoint/2010/main" val="1607493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39</a:t>
            </a:fld>
            <a:endParaRPr lang="en-US"/>
          </a:p>
        </p:txBody>
      </p:sp>
    </p:spTree>
    <p:extLst>
      <p:ext uri="{BB962C8B-B14F-4D97-AF65-F5344CB8AC3E}">
        <p14:creationId xmlns:p14="http://schemas.microsoft.com/office/powerpoint/2010/main" val="21165922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smtClean="0"/>
          </a:p>
        </p:txBody>
      </p:sp>
      <p:sp>
        <p:nvSpPr>
          <p:cNvPr id="4" name="Номер слайда 3"/>
          <p:cNvSpPr>
            <a:spLocks noGrp="1"/>
          </p:cNvSpPr>
          <p:nvPr>
            <p:ph type="sldNum" sz="quarter" idx="10"/>
          </p:nvPr>
        </p:nvSpPr>
        <p:spPr/>
        <p:txBody>
          <a:bodyPr/>
          <a:lstStyle/>
          <a:p>
            <a:fld id="{F33DD1DE-F21B-4FE9-B997-0E8DA21EE8F7}" type="slidenum">
              <a:rPr lang="en-US" smtClean="0"/>
              <a:pPr/>
              <a:t>40</a:t>
            </a:fld>
            <a:endParaRPr lang="en-US"/>
          </a:p>
        </p:txBody>
      </p:sp>
    </p:spTree>
    <p:extLst>
      <p:ext uri="{BB962C8B-B14F-4D97-AF65-F5344CB8AC3E}">
        <p14:creationId xmlns:p14="http://schemas.microsoft.com/office/powerpoint/2010/main" val="166807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41</a:t>
            </a:fld>
            <a:endParaRPr lang="en-US"/>
          </a:p>
        </p:txBody>
      </p:sp>
    </p:spTree>
    <p:extLst>
      <p:ext uri="{BB962C8B-B14F-4D97-AF65-F5344CB8AC3E}">
        <p14:creationId xmlns:p14="http://schemas.microsoft.com/office/powerpoint/2010/main" val="9624761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42</a:t>
            </a:fld>
            <a:endParaRPr lang="en-US"/>
          </a:p>
        </p:txBody>
      </p:sp>
    </p:spTree>
    <p:extLst>
      <p:ext uri="{BB962C8B-B14F-4D97-AF65-F5344CB8AC3E}">
        <p14:creationId xmlns:p14="http://schemas.microsoft.com/office/powerpoint/2010/main" val="1466971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F33DD1DE-F21B-4FE9-B997-0E8DA21EE8F7}" type="slidenum">
              <a:rPr lang="en-US" smtClean="0"/>
              <a:pPr/>
              <a:t>6</a:t>
            </a:fld>
            <a:endParaRPr lang="en-US"/>
          </a:p>
        </p:txBody>
      </p:sp>
    </p:spTree>
    <p:extLst>
      <p:ext uri="{BB962C8B-B14F-4D97-AF65-F5344CB8AC3E}">
        <p14:creationId xmlns:p14="http://schemas.microsoft.com/office/powerpoint/2010/main" val="20190344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43</a:t>
            </a:fld>
            <a:endParaRPr lang="en-US"/>
          </a:p>
        </p:txBody>
      </p:sp>
    </p:spTree>
    <p:extLst>
      <p:ext uri="{BB962C8B-B14F-4D97-AF65-F5344CB8AC3E}">
        <p14:creationId xmlns:p14="http://schemas.microsoft.com/office/powerpoint/2010/main" val="17997747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44</a:t>
            </a:fld>
            <a:endParaRPr lang="en-US"/>
          </a:p>
        </p:txBody>
      </p:sp>
    </p:spTree>
    <p:extLst>
      <p:ext uri="{BB962C8B-B14F-4D97-AF65-F5344CB8AC3E}">
        <p14:creationId xmlns:p14="http://schemas.microsoft.com/office/powerpoint/2010/main" val="25297592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45</a:t>
            </a:fld>
            <a:endParaRPr lang="en-US"/>
          </a:p>
        </p:txBody>
      </p:sp>
    </p:spTree>
    <p:extLst>
      <p:ext uri="{BB962C8B-B14F-4D97-AF65-F5344CB8AC3E}">
        <p14:creationId xmlns:p14="http://schemas.microsoft.com/office/powerpoint/2010/main" val="25138029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smtClean="0"/>
          </a:p>
        </p:txBody>
      </p:sp>
      <p:sp>
        <p:nvSpPr>
          <p:cNvPr id="4" name="Slide Number Placeholder 3"/>
          <p:cNvSpPr>
            <a:spLocks noGrp="1"/>
          </p:cNvSpPr>
          <p:nvPr>
            <p:ph type="sldNum" sz="quarter" idx="10"/>
          </p:nvPr>
        </p:nvSpPr>
        <p:spPr/>
        <p:txBody>
          <a:bodyPr/>
          <a:lstStyle/>
          <a:p>
            <a:fld id="{F33DD1DE-F21B-4FE9-B997-0E8DA21EE8F7}" type="slidenum">
              <a:rPr lang="en-US" smtClean="0"/>
              <a:pPr/>
              <a:t>46</a:t>
            </a:fld>
            <a:endParaRPr lang="en-US"/>
          </a:p>
        </p:txBody>
      </p:sp>
    </p:spTree>
    <p:extLst>
      <p:ext uri="{BB962C8B-B14F-4D97-AF65-F5344CB8AC3E}">
        <p14:creationId xmlns:p14="http://schemas.microsoft.com/office/powerpoint/2010/main" val="31577601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47</a:t>
            </a:fld>
            <a:endParaRPr lang="en-US"/>
          </a:p>
        </p:txBody>
      </p:sp>
    </p:spTree>
    <p:extLst>
      <p:ext uri="{BB962C8B-B14F-4D97-AF65-F5344CB8AC3E}">
        <p14:creationId xmlns:p14="http://schemas.microsoft.com/office/powerpoint/2010/main" val="4760720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33DD1DE-F21B-4FE9-B997-0E8DA21EE8F7}" type="slidenum">
              <a:rPr lang="en-US" smtClean="0"/>
              <a:pPr/>
              <a:t>48</a:t>
            </a:fld>
            <a:endParaRPr lang="en-US"/>
          </a:p>
        </p:txBody>
      </p:sp>
    </p:spTree>
    <p:extLst>
      <p:ext uri="{BB962C8B-B14F-4D97-AF65-F5344CB8AC3E}">
        <p14:creationId xmlns:p14="http://schemas.microsoft.com/office/powerpoint/2010/main" val="6513854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49</a:t>
            </a:fld>
            <a:endParaRPr lang="en-US"/>
          </a:p>
        </p:txBody>
      </p:sp>
    </p:spTree>
    <p:extLst>
      <p:ext uri="{BB962C8B-B14F-4D97-AF65-F5344CB8AC3E}">
        <p14:creationId xmlns:p14="http://schemas.microsoft.com/office/powerpoint/2010/main" val="16012758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50</a:t>
            </a:fld>
            <a:endParaRPr lang="en-US"/>
          </a:p>
        </p:txBody>
      </p:sp>
    </p:spTree>
    <p:extLst>
      <p:ext uri="{BB962C8B-B14F-4D97-AF65-F5344CB8AC3E}">
        <p14:creationId xmlns:p14="http://schemas.microsoft.com/office/powerpoint/2010/main" val="4621890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51</a:t>
            </a:fld>
            <a:endParaRPr lang="en-US"/>
          </a:p>
        </p:txBody>
      </p:sp>
    </p:spTree>
    <p:extLst>
      <p:ext uri="{BB962C8B-B14F-4D97-AF65-F5344CB8AC3E}">
        <p14:creationId xmlns:p14="http://schemas.microsoft.com/office/powerpoint/2010/main" val="35556221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52</a:t>
            </a:fld>
            <a:endParaRPr lang="en-US"/>
          </a:p>
        </p:txBody>
      </p:sp>
    </p:spTree>
    <p:extLst>
      <p:ext uri="{BB962C8B-B14F-4D97-AF65-F5344CB8AC3E}">
        <p14:creationId xmlns:p14="http://schemas.microsoft.com/office/powerpoint/2010/main" val="2058504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900" b="0" i="0" kern="1200" dirty="0" smtClean="0">
                <a:solidFill>
                  <a:schemeClr val="tx1"/>
                </a:solidFill>
                <a:effectLst/>
                <a:latin typeface="+mn-lt"/>
                <a:ea typeface="+mn-ea"/>
                <a:cs typeface="+mn-cs"/>
              </a:rPr>
              <a:t>Mercury is a company that produces interactive testing solutions (Test Director for instance) - and they charge a lot of money for these tools. You can get involved in the </a:t>
            </a:r>
            <a:r>
              <a:rPr lang="en-US" sz="900" b="1" i="0" kern="1200" dirty="0" smtClean="0">
                <a:solidFill>
                  <a:schemeClr val="tx1"/>
                </a:solidFill>
                <a:effectLst/>
                <a:latin typeface="+mn-lt"/>
                <a:ea typeface="+mn-ea"/>
                <a:cs typeface="+mn-cs"/>
                <a:hlinkClick r:id="rId3"/>
              </a:rPr>
              <a:t>forum811: Mercury Interactive Testing solutions</a:t>
            </a:r>
            <a:r>
              <a:rPr lang="en-US" sz="900" b="0" i="0" kern="1200" dirty="0" smtClean="0">
                <a:solidFill>
                  <a:schemeClr val="tx1"/>
                </a:solidFill>
                <a:effectLst/>
                <a:latin typeface="+mn-lt"/>
                <a:ea typeface="+mn-ea"/>
                <a:cs typeface="+mn-cs"/>
              </a:rPr>
              <a:t> for this if you like.</a:t>
            </a:r>
            <a:r>
              <a:rPr lang="en-US" dirty="0" smtClean="0"/>
              <a:t/>
            </a:r>
            <a:br>
              <a:rPr lang="en-US" dirty="0" smtClean="0"/>
            </a:br>
            <a:r>
              <a:rPr lang="en-US" dirty="0" smtClean="0"/>
              <a:t/>
            </a:r>
            <a:br>
              <a:rPr lang="en-US" dirty="0" smtClean="0"/>
            </a:br>
            <a:r>
              <a:rPr lang="en-US" sz="900" b="0" i="0" kern="1200" dirty="0" err="1" smtClean="0">
                <a:solidFill>
                  <a:schemeClr val="tx1"/>
                </a:solidFill>
                <a:effectLst/>
                <a:latin typeface="+mn-lt"/>
                <a:ea typeface="+mn-ea"/>
                <a:cs typeface="+mn-cs"/>
              </a:rPr>
              <a:t>Seleniuim</a:t>
            </a:r>
            <a:r>
              <a:rPr lang="en-US" sz="900" b="0" i="0" kern="1200" dirty="0" smtClean="0">
                <a:solidFill>
                  <a:schemeClr val="tx1"/>
                </a:solidFill>
                <a:effectLst/>
                <a:latin typeface="+mn-lt"/>
                <a:ea typeface="+mn-ea"/>
                <a:cs typeface="+mn-cs"/>
              </a:rPr>
              <a:t> is open source - and as such costs you nothing.</a:t>
            </a:r>
            <a:r>
              <a:rPr lang="en-US" dirty="0" smtClean="0"/>
              <a:t/>
            </a:r>
            <a:br>
              <a:rPr lang="en-US" dirty="0" smtClean="0"/>
            </a:br>
            <a:r>
              <a:rPr lang="en-US" dirty="0" smtClean="0"/>
              <a:t/>
            </a:r>
            <a:br>
              <a:rPr lang="en-US" dirty="0" smtClean="0"/>
            </a:br>
            <a:r>
              <a:rPr lang="en-US" sz="900" b="0" i="0" kern="1200" dirty="0" smtClean="0">
                <a:solidFill>
                  <a:schemeClr val="tx1"/>
                </a:solidFill>
                <a:effectLst/>
                <a:latin typeface="+mn-lt"/>
                <a:ea typeface="+mn-ea"/>
                <a:cs typeface="+mn-cs"/>
              </a:rPr>
              <a:t>Selenium, as the chemists amongst you may be aware, is the antidote to Mercury poisoning.</a:t>
            </a:r>
            <a:r>
              <a:rPr lang="en-US" dirty="0" smtClean="0"/>
              <a:t/>
            </a:r>
            <a:br>
              <a:rPr lang="en-US" dirty="0" smtClean="0"/>
            </a:br>
            <a:r>
              <a:rPr lang="en-US" dirty="0" smtClean="0"/>
              <a:t/>
            </a:r>
            <a:br>
              <a:rPr lang="en-US" dirty="0" smtClean="0"/>
            </a:br>
            <a:r>
              <a:rPr lang="en-US" sz="900" b="0" i="0" kern="1200" dirty="0" smtClean="0">
                <a:solidFill>
                  <a:schemeClr val="tx1"/>
                </a:solidFill>
                <a:effectLst/>
                <a:latin typeface="+mn-lt"/>
                <a:ea typeface="+mn-ea"/>
                <a:cs typeface="+mn-cs"/>
              </a:rPr>
              <a:t>In the context of this open source tool, Open QA Selenium is the "antidote" to the commercial Mercury product line.</a:t>
            </a:r>
            <a:endParaRPr lang="en-US" b="0" dirty="0"/>
          </a:p>
        </p:txBody>
      </p:sp>
      <p:sp>
        <p:nvSpPr>
          <p:cNvPr id="4" name="Номер слайда 3"/>
          <p:cNvSpPr>
            <a:spLocks noGrp="1"/>
          </p:cNvSpPr>
          <p:nvPr>
            <p:ph type="sldNum" sz="quarter" idx="10"/>
          </p:nvPr>
        </p:nvSpPr>
        <p:spPr/>
        <p:txBody>
          <a:bodyPr/>
          <a:lstStyle/>
          <a:p>
            <a:fld id="{F33DD1DE-F21B-4FE9-B997-0E8DA21EE8F7}" type="slidenum">
              <a:rPr lang="en-US" smtClean="0"/>
              <a:pPr/>
              <a:t>7</a:t>
            </a:fld>
            <a:endParaRPr lang="en-US"/>
          </a:p>
        </p:txBody>
      </p:sp>
    </p:spTree>
    <p:extLst>
      <p:ext uri="{BB962C8B-B14F-4D97-AF65-F5344CB8AC3E}">
        <p14:creationId xmlns:p14="http://schemas.microsoft.com/office/powerpoint/2010/main" val="1944403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53</a:t>
            </a:fld>
            <a:endParaRPr lang="en-US"/>
          </a:p>
        </p:txBody>
      </p:sp>
    </p:spTree>
    <p:extLst>
      <p:ext uri="{BB962C8B-B14F-4D97-AF65-F5344CB8AC3E}">
        <p14:creationId xmlns:p14="http://schemas.microsoft.com/office/powerpoint/2010/main" val="3749533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54</a:t>
            </a:fld>
            <a:endParaRPr lang="en-US"/>
          </a:p>
        </p:txBody>
      </p:sp>
    </p:spTree>
    <p:extLst>
      <p:ext uri="{BB962C8B-B14F-4D97-AF65-F5344CB8AC3E}">
        <p14:creationId xmlns:p14="http://schemas.microsoft.com/office/powerpoint/2010/main" val="15731450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baseline="0" dirty="0" smtClean="0"/>
          </a:p>
        </p:txBody>
      </p:sp>
      <p:sp>
        <p:nvSpPr>
          <p:cNvPr id="4" name="Slide Number Placeholder 3"/>
          <p:cNvSpPr>
            <a:spLocks noGrp="1"/>
          </p:cNvSpPr>
          <p:nvPr>
            <p:ph type="sldNum" sz="quarter" idx="10"/>
          </p:nvPr>
        </p:nvSpPr>
        <p:spPr/>
        <p:txBody>
          <a:bodyPr/>
          <a:lstStyle/>
          <a:p>
            <a:fld id="{F33DD1DE-F21B-4FE9-B997-0E8DA21EE8F7}" type="slidenum">
              <a:rPr lang="en-US" smtClean="0"/>
              <a:pPr/>
              <a:t>55</a:t>
            </a:fld>
            <a:endParaRPr lang="en-US"/>
          </a:p>
        </p:txBody>
      </p:sp>
    </p:spTree>
    <p:extLst>
      <p:ext uri="{BB962C8B-B14F-4D97-AF65-F5344CB8AC3E}">
        <p14:creationId xmlns:p14="http://schemas.microsoft.com/office/powerpoint/2010/main" val="16559895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57</a:t>
            </a:fld>
            <a:endParaRPr lang="en-US"/>
          </a:p>
        </p:txBody>
      </p:sp>
    </p:spTree>
    <p:extLst>
      <p:ext uri="{BB962C8B-B14F-4D97-AF65-F5344CB8AC3E}">
        <p14:creationId xmlns:p14="http://schemas.microsoft.com/office/powerpoint/2010/main" val="35266917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F33DD1DE-F21B-4FE9-B997-0E8DA21EE8F7}" type="slidenum">
              <a:rPr lang="en-US" smtClean="0"/>
              <a:pPr/>
              <a:t>58</a:t>
            </a:fld>
            <a:endParaRPr lang="en-US"/>
          </a:p>
        </p:txBody>
      </p:sp>
    </p:spTree>
    <p:extLst>
      <p:ext uri="{BB962C8B-B14F-4D97-AF65-F5344CB8AC3E}">
        <p14:creationId xmlns:p14="http://schemas.microsoft.com/office/powerpoint/2010/main" val="37959662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59</a:t>
            </a:fld>
            <a:endParaRPr lang="en-US"/>
          </a:p>
        </p:txBody>
      </p:sp>
    </p:spTree>
    <p:extLst>
      <p:ext uri="{BB962C8B-B14F-4D97-AF65-F5344CB8AC3E}">
        <p14:creationId xmlns:p14="http://schemas.microsoft.com/office/powerpoint/2010/main" val="636632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60</a:t>
            </a:fld>
            <a:endParaRPr lang="en-US"/>
          </a:p>
        </p:txBody>
      </p:sp>
    </p:spTree>
    <p:extLst>
      <p:ext uri="{BB962C8B-B14F-4D97-AF65-F5344CB8AC3E}">
        <p14:creationId xmlns:p14="http://schemas.microsoft.com/office/powerpoint/2010/main" val="23362667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62</a:t>
            </a:fld>
            <a:endParaRPr lang="en-US"/>
          </a:p>
        </p:txBody>
      </p:sp>
    </p:spTree>
    <p:extLst>
      <p:ext uri="{BB962C8B-B14F-4D97-AF65-F5344CB8AC3E}">
        <p14:creationId xmlns:p14="http://schemas.microsoft.com/office/powerpoint/2010/main" val="17392163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F33DD1DE-F21B-4FE9-B997-0E8DA21EE8F7}" type="slidenum">
              <a:rPr lang="en-US" smtClean="0"/>
              <a:pPr/>
              <a:t>63</a:t>
            </a:fld>
            <a:endParaRPr lang="en-US"/>
          </a:p>
        </p:txBody>
      </p:sp>
    </p:spTree>
    <p:extLst>
      <p:ext uri="{BB962C8B-B14F-4D97-AF65-F5344CB8AC3E}">
        <p14:creationId xmlns:p14="http://schemas.microsoft.com/office/powerpoint/2010/main" val="28953089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F33DD1DE-F21B-4FE9-B997-0E8DA21EE8F7}" type="slidenum">
              <a:rPr lang="en-US" smtClean="0"/>
              <a:pPr/>
              <a:t>64</a:t>
            </a:fld>
            <a:endParaRPr lang="en-US"/>
          </a:p>
        </p:txBody>
      </p:sp>
    </p:spTree>
    <p:extLst>
      <p:ext uri="{BB962C8B-B14F-4D97-AF65-F5344CB8AC3E}">
        <p14:creationId xmlns:p14="http://schemas.microsoft.com/office/powerpoint/2010/main" val="2055655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F33DD1DE-F21B-4FE9-B997-0E8DA21EE8F7}" type="slidenum">
              <a:rPr lang="en-US" smtClean="0"/>
              <a:pPr/>
              <a:t>8</a:t>
            </a:fld>
            <a:endParaRPr lang="en-US"/>
          </a:p>
        </p:txBody>
      </p:sp>
    </p:spTree>
    <p:extLst>
      <p:ext uri="{BB962C8B-B14F-4D97-AF65-F5344CB8AC3E}">
        <p14:creationId xmlns:p14="http://schemas.microsoft.com/office/powerpoint/2010/main" val="11098931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F33DD1DE-F21B-4FE9-B997-0E8DA21EE8F7}" type="slidenum">
              <a:rPr lang="en-US" smtClean="0"/>
              <a:pPr/>
              <a:t>65</a:t>
            </a:fld>
            <a:endParaRPr lang="en-US"/>
          </a:p>
        </p:txBody>
      </p:sp>
    </p:spTree>
    <p:extLst>
      <p:ext uri="{BB962C8B-B14F-4D97-AF65-F5344CB8AC3E}">
        <p14:creationId xmlns:p14="http://schemas.microsoft.com/office/powerpoint/2010/main" val="14166763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66</a:t>
            </a:fld>
            <a:endParaRPr lang="en-US"/>
          </a:p>
        </p:txBody>
      </p:sp>
    </p:spTree>
    <p:extLst>
      <p:ext uri="{BB962C8B-B14F-4D97-AF65-F5344CB8AC3E}">
        <p14:creationId xmlns:p14="http://schemas.microsoft.com/office/powerpoint/2010/main" val="2348772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67</a:t>
            </a:fld>
            <a:endParaRPr lang="en-US"/>
          </a:p>
        </p:txBody>
      </p:sp>
    </p:spTree>
    <p:extLst>
      <p:ext uri="{BB962C8B-B14F-4D97-AF65-F5344CB8AC3E}">
        <p14:creationId xmlns:p14="http://schemas.microsoft.com/office/powerpoint/2010/main" val="17773903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None/>
            </a:pPr>
            <a:endParaRPr lang="ru-RU" dirty="0"/>
          </a:p>
        </p:txBody>
      </p:sp>
      <p:sp>
        <p:nvSpPr>
          <p:cNvPr id="4" name="Номер слайда 3"/>
          <p:cNvSpPr>
            <a:spLocks noGrp="1"/>
          </p:cNvSpPr>
          <p:nvPr>
            <p:ph type="sldNum" sz="quarter" idx="10"/>
          </p:nvPr>
        </p:nvSpPr>
        <p:spPr/>
        <p:txBody>
          <a:bodyPr/>
          <a:lstStyle/>
          <a:p>
            <a:fld id="{F33DD1DE-F21B-4FE9-B997-0E8DA21EE8F7}" type="slidenum">
              <a:rPr lang="en-US" smtClean="0"/>
              <a:pPr/>
              <a:t>68</a:t>
            </a:fld>
            <a:endParaRPr lang="en-US"/>
          </a:p>
        </p:txBody>
      </p:sp>
    </p:spTree>
    <p:extLst>
      <p:ext uri="{BB962C8B-B14F-4D97-AF65-F5344CB8AC3E}">
        <p14:creationId xmlns:p14="http://schemas.microsoft.com/office/powerpoint/2010/main" val="42379425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69</a:t>
            </a:fld>
            <a:endParaRPr lang="en-US"/>
          </a:p>
        </p:txBody>
      </p:sp>
    </p:spTree>
    <p:extLst>
      <p:ext uri="{BB962C8B-B14F-4D97-AF65-F5344CB8AC3E}">
        <p14:creationId xmlns:p14="http://schemas.microsoft.com/office/powerpoint/2010/main" val="22078030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baseline="0" dirty="0" smtClean="0"/>
          </a:p>
        </p:txBody>
      </p:sp>
      <p:sp>
        <p:nvSpPr>
          <p:cNvPr id="4" name="Номер слайда 3"/>
          <p:cNvSpPr>
            <a:spLocks noGrp="1"/>
          </p:cNvSpPr>
          <p:nvPr>
            <p:ph type="sldNum" sz="quarter" idx="10"/>
          </p:nvPr>
        </p:nvSpPr>
        <p:spPr/>
        <p:txBody>
          <a:bodyPr/>
          <a:lstStyle/>
          <a:p>
            <a:fld id="{F33DD1DE-F21B-4FE9-B997-0E8DA21EE8F7}" type="slidenum">
              <a:rPr lang="en-US" smtClean="0"/>
              <a:pPr/>
              <a:t>70</a:t>
            </a:fld>
            <a:endParaRPr lang="en-US"/>
          </a:p>
        </p:txBody>
      </p:sp>
    </p:spTree>
    <p:extLst>
      <p:ext uri="{BB962C8B-B14F-4D97-AF65-F5344CB8AC3E}">
        <p14:creationId xmlns:p14="http://schemas.microsoft.com/office/powerpoint/2010/main" val="15191015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F33DD1DE-F21B-4FE9-B997-0E8DA21EE8F7}" type="slidenum">
              <a:rPr lang="en-US" smtClean="0"/>
              <a:pPr/>
              <a:t>71</a:t>
            </a:fld>
            <a:endParaRPr lang="en-US"/>
          </a:p>
        </p:txBody>
      </p:sp>
    </p:spTree>
    <p:extLst>
      <p:ext uri="{BB962C8B-B14F-4D97-AF65-F5344CB8AC3E}">
        <p14:creationId xmlns:p14="http://schemas.microsoft.com/office/powerpoint/2010/main" val="3631186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F33DD1DE-F21B-4FE9-B997-0E8DA21EE8F7}" type="slidenum">
              <a:rPr lang="en-US" smtClean="0"/>
              <a:pPr/>
              <a:t>9</a:t>
            </a:fld>
            <a:endParaRPr lang="en-US"/>
          </a:p>
        </p:txBody>
      </p:sp>
    </p:spTree>
    <p:extLst>
      <p:ext uri="{BB962C8B-B14F-4D97-AF65-F5344CB8AC3E}">
        <p14:creationId xmlns:p14="http://schemas.microsoft.com/office/powerpoint/2010/main" val="253515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900" b="0" i="0" kern="1200" dirty="0" smtClean="0">
                <a:solidFill>
                  <a:schemeClr val="tx1"/>
                </a:solidFill>
                <a:effectLst/>
                <a:latin typeface="+mn-lt"/>
                <a:ea typeface="+mn-ea"/>
                <a:cs typeface="+mn-cs"/>
              </a:rPr>
              <a:t>Scripts may be automatically recorded and edited manually providing </a:t>
            </a:r>
            <a:r>
              <a:rPr lang="en-US" sz="900" b="0" i="0" u="none" strike="noStrike" kern="1200" dirty="0" err="1" smtClean="0">
                <a:solidFill>
                  <a:schemeClr val="tx1"/>
                </a:solidFill>
                <a:effectLst/>
                <a:latin typeface="+mn-lt"/>
                <a:ea typeface="+mn-ea"/>
                <a:cs typeface="+mn-cs"/>
                <a:hlinkClick r:id="rId3" tooltip="Autocomplete"/>
              </a:rPr>
              <a:t>autocompletion</a:t>
            </a:r>
            <a:r>
              <a:rPr lang="en-US" sz="900" b="0" i="0" kern="1200" dirty="0" smtClean="0">
                <a:solidFill>
                  <a:schemeClr val="tx1"/>
                </a:solidFill>
                <a:effectLst/>
                <a:latin typeface="+mn-lt"/>
                <a:ea typeface="+mn-ea"/>
                <a:cs typeface="+mn-cs"/>
              </a:rPr>
              <a:t> support and the ability to move commands around quickly. Scripts are recorded in </a:t>
            </a:r>
            <a:r>
              <a:rPr lang="en-US" sz="900" b="0" i="1" kern="1200" dirty="0" err="1" smtClean="0">
                <a:solidFill>
                  <a:schemeClr val="tx1"/>
                </a:solidFill>
                <a:effectLst/>
                <a:latin typeface="+mn-lt"/>
                <a:ea typeface="+mn-ea"/>
                <a:cs typeface="+mn-cs"/>
              </a:rPr>
              <a:t>Selenese</a:t>
            </a:r>
            <a:r>
              <a:rPr lang="en-US" sz="900" b="0" i="0" kern="1200" dirty="0" smtClean="0">
                <a:solidFill>
                  <a:schemeClr val="tx1"/>
                </a:solidFill>
                <a:effectLst/>
                <a:latin typeface="+mn-lt"/>
                <a:ea typeface="+mn-ea"/>
                <a:cs typeface="+mn-cs"/>
              </a:rPr>
              <a:t>, a special test scripting language for Selenium. </a:t>
            </a:r>
            <a:r>
              <a:rPr lang="en-US" sz="900" b="0" i="0" kern="1200" dirty="0" err="1" smtClean="0">
                <a:solidFill>
                  <a:schemeClr val="tx1"/>
                </a:solidFill>
                <a:effectLst/>
                <a:latin typeface="+mn-lt"/>
                <a:ea typeface="+mn-ea"/>
                <a:cs typeface="+mn-cs"/>
              </a:rPr>
              <a:t>Selenese</a:t>
            </a:r>
            <a:r>
              <a:rPr lang="en-US" sz="900" b="0" i="0" kern="1200" dirty="0" smtClean="0">
                <a:solidFill>
                  <a:schemeClr val="tx1"/>
                </a:solidFill>
                <a:effectLst/>
                <a:latin typeface="+mn-lt"/>
                <a:ea typeface="+mn-ea"/>
                <a:cs typeface="+mn-cs"/>
              </a:rPr>
              <a:t> provides commands for performing actions in a browser (click a link, select an option), and for retrieving data from the resulting pages.</a:t>
            </a:r>
          </a:p>
          <a:p>
            <a:r>
              <a:rPr lang="en-US" sz="900" b="1" i="0" kern="1200" dirty="0" smtClean="0">
                <a:solidFill>
                  <a:schemeClr val="tx1"/>
                </a:solidFill>
                <a:effectLst/>
                <a:latin typeface="+mn-lt"/>
                <a:ea typeface="+mn-ea"/>
                <a:cs typeface="+mn-cs"/>
              </a:rPr>
              <a:t>Selenium client API</a:t>
            </a:r>
            <a:r>
              <a:rPr lang="en-US" sz="900" b="0" i="0" kern="1200" dirty="0" smtClean="0">
                <a:solidFill>
                  <a:schemeClr val="tx1"/>
                </a:solidFill>
                <a:effectLst/>
                <a:latin typeface="+mn-lt"/>
                <a:ea typeface="+mn-ea"/>
                <a:cs typeface="+mn-cs"/>
              </a:rPr>
              <a:t>[</a:t>
            </a:r>
            <a:r>
              <a:rPr lang="en-US" sz="900" b="0" i="0" u="none" strike="noStrike" kern="1200" dirty="0" smtClean="0">
                <a:solidFill>
                  <a:schemeClr val="tx1"/>
                </a:solidFill>
                <a:effectLst/>
                <a:latin typeface="+mn-lt"/>
                <a:ea typeface="+mn-ea"/>
                <a:cs typeface="+mn-cs"/>
                <a:hlinkClick r:id="rId4" tooltip="Edit section: Selenium client API"/>
              </a:rPr>
              <a:t>edit</a:t>
            </a:r>
            <a:r>
              <a:rPr lang="en-US" sz="900" b="0" i="0" kern="1200" dirty="0" smtClean="0">
                <a:solidFill>
                  <a:schemeClr val="tx1"/>
                </a:solidFill>
                <a:effectLst/>
                <a:latin typeface="+mn-lt"/>
                <a:ea typeface="+mn-ea"/>
                <a:cs typeface="+mn-cs"/>
              </a:rPr>
              <a:t>]</a:t>
            </a:r>
            <a:endParaRPr lang="en-US" sz="900" b="1"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As an alternative to writing tests in </a:t>
            </a:r>
            <a:r>
              <a:rPr lang="en-US" sz="900" b="0" i="0" kern="1200" dirty="0" err="1" smtClean="0">
                <a:solidFill>
                  <a:schemeClr val="tx1"/>
                </a:solidFill>
                <a:effectLst/>
                <a:latin typeface="+mn-lt"/>
                <a:ea typeface="+mn-ea"/>
                <a:cs typeface="+mn-cs"/>
              </a:rPr>
              <a:t>Selenese</a:t>
            </a:r>
            <a:r>
              <a:rPr lang="en-US" sz="900" b="0" i="0" kern="1200" dirty="0" smtClean="0">
                <a:solidFill>
                  <a:schemeClr val="tx1"/>
                </a:solidFill>
                <a:effectLst/>
                <a:latin typeface="+mn-lt"/>
                <a:ea typeface="+mn-ea"/>
                <a:cs typeface="+mn-cs"/>
              </a:rPr>
              <a:t>, tests can also be written in various programming languages. These tests then communicate with Selenium by calling methods in the Selenium Client API. Selenium currently provides client APIs for Java, C#, Ruby and Python.</a:t>
            </a:r>
          </a:p>
          <a:p>
            <a:r>
              <a:rPr lang="en-US" sz="900" b="0" i="0" kern="1200" dirty="0" smtClean="0">
                <a:solidFill>
                  <a:schemeClr val="tx1"/>
                </a:solidFill>
                <a:effectLst/>
                <a:latin typeface="+mn-lt"/>
                <a:ea typeface="+mn-ea"/>
                <a:cs typeface="+mn-cs"/>
              </a:rPr>
              <a:t>With Selenium 2, a new Client API was introduced (with </a:t>
            </a:r>
            <a:r>
              <a:rPr lang="en-US" sz="900" b="0" i="1" kern="1200" dirty="0" smtClean="0">
                <a:solidFill>
                  <a:schemeClr val="tx1"/>
                </a:solidFill>
                <a:effectLst/>
                <a:latin typeface="+mn-lt"/>
                <a:ea typeface="+mn-ea"/>
                <a:cs typeface="+mn-cs"/>
              </a:rPr>
              <a:t>WebDriver</a:t>
            </a:r>
            <a:r>
              <a:rPr lang="en-US" sz="900" b="0" i="0" kern="1200" dirty="0" smtClean="0">
                <a:solidFill>
                  <a:schemeClr val="tx1"/>
                </a:solidFill>
                <a:effectLst/>
                <a:latin typeface="+mn-lt"/>
                <a:ea typeface="+mn-ea"/>
                <a:cs typeface="+mn-cs"/>
              </a:rPr>
              <a:t> as its central component). However, the old API (using class </a:t>
            </a:r>
            <a:r>
              <a:rPr lang="en-US" sz="900" b="0" i="1" kern="1200" dirty="0" smtClean="0">
                <a:solidFill>
                  <a:schemeClr val="tx1"/>
                </a:solidFill>
                <a:effectLst/>
                <a:latin typeface="+mn-lt"/>
                <a:ea typeface="+mn-ea"/>
                <a:cs typeface="+mn-cs"/>
              </a:rPr>
              <a:t>Selenium</a:t>
            </a:r>
            <a:r>
              <a:rPr lang="en-US" sz="900" b="0" i="0" kern="1200" dirty="0" smtClean="0">
                <a:solidFill>
                  <a:schemeClr val="tx1"/>
                </a:solidFill>
                <a:effectLst/>
                <a:latin typeface="+mn-lt"/>
                <a:ea typeface="+mn-ea"/>
                <a:cs typeface="+mn-cs"/>
              </a:rPr>
              <a:t>) is still supported.</a:t>
            </a:r>
          </a:p>
          <a:p>
            <a:r>
              <a:rPr lang="en-US" sz="900" b="1" i="0" kern="1200" dirty="0" smtClean="0">
                <a:solidFill>
                  <a:schemeClr val="tx1"/>
                </a:solidFill>
                <a:effectLst/>
                <a:latin typeface="+mn-lt"/>
                <a:ea typeface="+mn-ea"/>
                <a:cs typeface="+mn-cs"/>
              </a:rPr>
              <a:t>Selenium Remote Control</a:t>
            </a:r>
            <a:r>
              <a:rPr lang="en-US" sz="900" b="0" i="0" kern="1200" dirty="0" smtClean="0">
                <a:solidFill>
                  <a:schemeClr val="tx1"/>
                </a:solidFill>
                <a:effectLst/>
                <a:latin typeface="+mn-lt"/>
                <a:ea typeface="+mn-ea"/>
                <a:cs typeface="+mn-cs"/>
              </a:rPr>
              <a:t>[</a:t>
            </a:r>
            <a:r>
              <a:rPr lang="en-US" sz="900" b="0" i="0" u="none" strike="noStrike" kern="1200" dirty="0" smtClean="0">
                <a:solidFill>
                  <a:schemeClr val="tx1"/>
                </a:solidFill>
                <a:effectLst/>
                <a:latin typeface="+mn-lt"/>
                <a:ea typeface="+mn-ea"/>
                <a:cs typeface="+mn-cs"/>
                <a:hlinkClick r:id="rId5" tooltip="Edit section: Selenium Remote Control"/>
              </a:rPr>
              <a:t>edit</a:t>
            </a:r>
            <a:r>
              <a:rPr lang="en-US" sz="900" b="0" i="0" kern="1200" dirty="0" smtClean="0">
                <a:solidFill>
                  <a:schemeClr val="tx1"/>
                </a:solidFill>
                <a:effectLst/>
                <a:latin typeface="+mn-lt"/>
                <a:ea typeface="+mn-ea"/>
                <a:cs typeface="+mn-cs"/>
              </a:rPr>
              <a:t>]</a:t>
            </a:r>
            <a:endParaRPr lang="en-US" sz="900" b="1"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Selenium Remote Control</a:t>
            </a:r>
            <a:r>
              <a:rPr lang="en-US" sz="900" b="0" i="0" kern="1200" dirty="0" smtClean="0">
                <a:solidFill>
                  <a:schemeClr val="tx1"/>
                </a:solidFill>
                <a:effectLst/>
                <a:latin typeface="+mn-lt"/>
                <a:ea typeface="+mn-ea"/>
                <a:cs typeface="+mn-cs"/>
              </a:rPr>
              <a:t> (</a:t>
            </a:r>
            <a:r>
              <a:rPr lang="en-US" sz="900" b="1" i="0" kern="1200" dirty="0" smtClean="0">
                <a:solidFill>
                  <a:schemeClr val="tx1"/>
                </a:solidFill>
                <a:effectLst/>
                <a:latin typeface="+mn-lt"/>
                <a:ea typeface="+mn-ea"/>
                <a:cs typeface="+mn-cs"/>
              </a:rPr>
              <a:t>RC</a:t>
            </a:r>
            <a:r>
              <a:rPr lang="en-US" sz="900" b="0" i="0" kern="1200" dirty="0" smtClean="0">
                <a:solidFill>
                  <a:schemeClr val="tx1"/>
                </a:solidFill>
                <a:effectLst/>
                <a:latin typeface="+mn-lt"/>
                <a:ea typeface="+mn-ea"/>
                <a:cs typeface="+mn-cs"/>
              </a:rPr>
              <a:t>) is a server, written in </a:t>
            </a:r>
            <a:r>
              <a:rPr lang="en-US" sz="900" b="0" i="0" u="none" strike="noStrike" kern="1200" dirty="0" smtClean="0">
                <a:solidFill>
                  <a:schemeClr val="tx1"/>
                </a:solidFill>
                <a:effectLst/>
                <a:latin typeface="+mn-lt"/>
                <a:ea typeface="+mn-ea"/>
                <a:cs typeface="+mn-cs"/>
                <a:hlinkClick r:id="rId6" tooltip="Java (programming language)"/>
              </a:rPr>
              <a:t>Java</a:t>
            </a:r>
            <a:r>
              <a:rPr lang="en-US" sz="900" b="0" i="0" kern="1200" dirty="0" smtClean="0">
                <a:solidFill>
                  <a:schemeClr val="tx1"/>
                </a:solidFill>
                <a:effectLst/>
                <a:latin typeface="+mn-lt"/>
                <a:ea typeface="+mn-ea"/>
                <a:cs typeface="+mn-cs"/>
              </a:rPr>
              <a:t>, that accepts commands for the browser via </a:t>
            </a:r>
            <a:r>
              <a:rPr lang="en-US" sz="900" b="0" i="0" u="none" strike="noStrike" kern="1200" dirty="0" smtClean="0">
                <a:solidFill>
                  <a:schemeClr val="tx1"/>
                </a:solidFill>
                <a:effectLst/>
                <a:latin typeface="+mn-lt"/>
                <a:ea typeface="+mn-ea"/>
                <a:cs typeface="+mn-cs"/>
                <a:hlinkClick r:id="rId7" tooltip="Hypertext Transfer Protocol"/>
              </a:rPr>
              <a:t>HTTP</a:t>
            </a:r>
            <a:r>
              <a:rPr lang="en-US" sz="900" b="0" i="0" kern="1200" dirty="0" smtClean="0">
                <a:solidFill>
                  <a:schemeClr val="tx1"/>
                </a:solidFill>
                <a:effectLst/>
                <a:latin typeface="+mn-lt"/>
                <a:ea typeface="+mn-ea"/>
                <a:cs typeface="+mn-cs"/>
              </a:rPr>
              <a:t>. RC makes it possible to write automated tests for a web application in any programming language, which allows for better integration of Selenium in existing unit test frameworks. To make writing tests easier, Selenium project currently provides client drivers for </a:t>
            </a:r>
            <a:r>
              <a:rPr lang="en-US" sz="900" b="0" i="0" u="none" strike="noStrike" kern="1200" dirty="0" smtClean="0">
                <a:solidFill>
                  <a:schemeClr val="tx1"/>
                </a:solidFill>
                <a:effectLst/>
                <a:latin typeface="+mn-lt"/>
                <a:ea typeface="+mn-ea"/>
                <a:cs typeface="+mn-cs"/>
                <a:hlinkClick r:id="rId8" tooltip="PHP"/>
              </a:rPr>
              <a:t>PHP</a:t>
            </a:r>
            <a:r>
              <a:rPr lang="en-US" sz="900" b="0" i="0" kern="1200" dirty="0" smtClean="0">
                <a:solidFill>
                  <a:schemeClr val="tx1"/>
                </a:solidFill>
                <a:effectLst/>
                <a:latin typeface="+mn-lt"/>
                <a:ea typeface="+mn-ea"/>
                <a:cs typeface="+mn-cs"/>
              </a:rPr>
              <a:t>, </a:t>
            </a:r>
            <a:r>
              <a:rPr lang="en-US" sz="900" b="0" i="0" u="none" strike="noStrike" kern="1200" dirty="0" smtClean="0">
                <a:solidFill>
                  <a:schemeClr val="tx1"/>
                </a:solidFill>
                <a:effectLst/>
                <a:latin typeface="+mn-lt"/>
                <a:ea typeface="+mn-ea"/>
                <a:cs typeface="+mn-cs"/>
                <a:hlinkClick r:id="rId9" tooltip="Python (programming language)"/>
              </a:rPr>
              <a:t>Python</a:t>
            </a:r>
            <a:r>
              <a:rPr lang="en-US" sz="900" b="0" i="0" kern="1200" dirty="0" smtClean="0">
                <a:solidFill>
                  <a:schemeClr val="tx1"/>
                </a:solidFill>
                <a:effectLst/>
                <a:latin typeface="+mn-lt"/>
                <a:ea typeface="+mn-ea"/>
                <a:cs typeface="+mn-cs"/>
              </a:rPr>
              <a:t>, </a:t>
            </a:r>
            <a:r>
              <a:rPr lang="en-US" sz="900" b="0" i="0" u="none" strike="noStrike" kern="1200" dirty="0" smtClean="0">
                <a:solidFill>
                  <a:schemeClr val="tx1"/>
                </a:solidFill>
                <a:effectLst/>
                <a:latin typeface="+mn-lt"/>
                <a:ea typeface="+mn-ea"/>
                <a:cs typeface="+mn-cs"/>
                <a:hlinkClick r:id="rId10" tooltip="Ruby (programming language)"/>
              </a:rPr>
              <a:t>Ruby</a:t>
            </a:r>
            <a:r>
              <a:rPr lang="en-US" sz="900" b="0" i="0" kern="1200" dirty="0" smtClean="0">
                <a:solidFill>
                  <a:schemeClr val="tx1"/>
                </a:solidFill>
                <a:effectLst/>
                <a:latin typeface="+mn-lt"/>
                <a:ea typeface="+mn-ea"/>
                <a:cs typeface="+mn-cs"/>
              </a:rPr>
              <a:t>, </a:t>
            </a:r>
            <a:r>
              <a:rPr lang="en-US" sz="900" b="0" i="0" u="none" strike="noStrike" kern="1200" dirty="0" smtClean="0">
                <a:solidFill>
                  <a:schemeClr val="tx1"/>
                </a:solidFill>
                <a:effectLst/>
                <a:latin typeface="+mn-lt"/>
                <a:ea typeface="+mn-ea"/>
                <a:cs typeface="+mn-cs"/>
                <a:hlinkClick r:id="rId11" tooltip=".NET Framework"/>
              </a:rPr>
              <a:t>.NET</a:t>
            </a:r>
            <a:r>
              <a:rPr lang="en-US" sz="900" b="0" i="0" kern="1200" dirty="0" smtClean="0">
                <a:solidFill>
                  <a:schemeClr val="tx1"/>
                </a:solidFill>
                <a:effectLst/>
                <a:latin typeface="+mn-lt"/>
                <a:ea typeface="+mn-ea"/>
                <a:cs typeface="+mn-cs"/>
              </a:rPr>
              <a:t>, </a:t>
            </a:r>
            <a:r>
              <a:rPr lang="en-US" sz="900" b="0" i="0" u="none" strike="noStrike" kern="1200" dirty="0" smtClean="0">
                <a:solidFill>
                  <a:schemeClr val="tx1"/>
                </a:solidFill>
                <a:effectLst/>
                <a:latin typeface="+mn-lt"/>
                <a:ea typeface="+mn-ea"/>
                <a:cs typeface="+mn-cs"/>
                <a:hlinkClick r:id="rId12" tooltip="Perl"/>
              </a:rPr>
              <a:t>Perl</a:t>
            </a:r>
            <a:r>
              <a:rPr lang="en-US" sz="900" b="0" i="0" kern="1200" dirty="0" smtClean="0">
                <a:solidFill>
                  <a:schemeClr val="tx1"/>
                </a:solidFill>
                <a:effectLst/>
                <a:latin typeface="+mn-lt"/>
                <a:ea typeface="+mn-ea"/>
                <a:cs typeface="+mn-cs"/>
              </a:rPr>
              <a:t> and </a:t>
            </a:r>
            <a:r>
              <a:rPr lang="en-US" sz="900" b="0" i="0" u="none" strike="noStrike" kern="1200" dirty="0" smtClean="0">
                <a:solidFill>
                  <a:schemeClr val="tx1"/>
                </a:solidFill>
                <a:effectLst/>
                <a:latin typeface="+mn-lt"/>
                <a:ea typeface="+mn-ea"/>
                <a:cs typeface="+mn-cs"/>
                <a:hlinkClick r:id="rId6" tooltip="Java (programming language)"/>
              </a:rPr>
              <a:t>Java</a:t>
            </a:r>
            <a:r>
              <a:rPr lang="en-US" sz="900" b="0" i="0" kern="1200" dirty="0" smtClean="0">
                <a:solidFill>
                  <a:schemeClr val="tx1"/>
                </a:solidFill>
                <a:effectLst/>
                <a:latin typeface="+mn-lt"/>
                <a:ea typeface="+mn-ea"/>
                <a:cs typeface="+mn-cs"/>
              </a:rPr>
              <a:t>. The Java driver can also be used with </a:t>
            </a:r>
            <a:r>
              <a:rPr lang="en-US" sz="900" b="0" i="0" u="none" strike="noStrike" kern="1200" dirty="0" smtClean="0">
                <a:solidFill>
                  <a:schemeClr val="tx1"/>
                </a:solidFill>
                <a:effectLst/>
                <a:latin typeface="+mn-lt"/>
                <a:ea typeface="+mn-ea"/>
                <a:cs typeface="+mn-cs"/>
                <a:hlinkClick r:id="rId13" tooltip="JavaScript"/>
              </a:rPr>
              <a:t>JavaScript</a:t>
            </a:r>
            <a:r>
              <a:rPr lang="en-US" sz="900" b="0" i="0" kern="1200" dirty="0" smtClean="0">
                <a:solidFill>
                  <a:schemeClr val="tx1"/>
                </a:solidFill>
                <a:effectLst/>
                <a:latin typeface="+mn-lt"/>
                <a:ea typeface="+mn-ea"/>
                <a:cs typeface="+mn-cs"/>
              </a:rPr>
              <a:t> (via the </a:t>
            </a:r>
            <a:r>
              <a:rPr lang="en-US" sz="900" b="0" i="0" u="none" strike="noStrike" kern="1200" dirty="0" smtClean="0">
                <a:solidFill>
                  <a:schemeClr val="tx1"/>
                </a:solidFill>
                <a:effectLst/>
                <a:latin typeface="+mn-lt"/>
                <a:ea typeface="+mn-ea"/>
                <a:cs typeface="+mn-cs"/>
                <a:hlinkClick r:id="rId14" tooltip="Rhino (JavaScript engine)"/>
              </a:rPr>
              <a:t>Rhino</a:t>
            </a:r>
            <a:r>
              <a:rPr lang="en-US" sz="900" b="0" i="0" kern="1200" dirty="0" smtClean="0">
                <a:solidFill>
                  <a:schemeClr val="tx1"/>
                </a:solidFill>
                <a:effectLst/>
                <a:latin typeface="+mn-lt"/>
                <a:ea typeface="+mn-ea"/>
                <a:cs typeface="+mn-cs"/>
              </a:rPr>
              <a:t> engine). A new instance of selenium RC server is needed to launch html test case - which means that the port should be different for each parallel run.</a:t>
            </a:r>
            <a:r>
              <a:rPr lang="en-US" sz="900" b="0" i="0" kern="1200" baseline="30000" dirty="0" smtClean="0">
                <a:solidFill>
                  <a:schemeClr val="tx1"/>
                </a:solidFill>
                <a:effectLst/>
                <a:latin typeface="+mn-lt"/>
                <a:ea typeface="+mn-ea"/>
                <a:cs typeface="+mn-cs"/>
              </a:rPr>
              <a:t>[</a:t>
            </a:r>
            <a:r>
              <a:rPr lang="en-US" sz="900" b="0" i="1" u="none" strike="noStrike" kern="1200" baseline="30000" dirty="0" smtClean="0">
                <a:solidFill>
                  <a:schemeClr val="tx1"/>
                </a:solidFill>
                <a:effectLst/>
                <a:latin typeface="+mn-lt"/>
                <a:ea typeface="+mn-ea"/>
                <a:cs typeface="+mn-cs"/>
                <a:hlinkClick r:id="rId15" tooltip="Wikipedia:Citation needed"/>
              </a:rPr>
              <a:t>citation needed</a:t>
            </a:r>
            <a:r>
              <a:rPr lang="en-US" sz="900" b="0" i="0" kern="1200" baseline="30000" dirty="0" smtClean="0">
                <a:solidFill>
                  <a:schemeClr val="tx1"/>
                </a:solidFill>
                <a:effectLst/>
                <a:latin typeface="+mn-lt"/>
                <a:ea typeface="+mn-ea"/>
                <a:cs typeface="+mn-cs"/>
              </a:rPr>
              <a:t>]</a:t>
            </a:r>
            <a:r>
              <a:rPr lang="en-US" sz="900" b="0" i="0" kern="1200" dirty="0" smtClean="0">
                <a:solidFill>
                  <a:schemeClr val="tx1"/>
                </a:solidFill>
                <a:effectLst/>
                <a:latin typeface="+mn-lt"/>
                <a:ea typeface="+mn-ea"/>
                <a:cs typeface="+mn-cs"/>
              </a:rPr>
              <a:t> However, for Java/PHP test case only one Selenium RC instance needs to be running continuously.</a:t>
            </a:r>
            <a:r>
              <a:rPr lang="en-US" sz="900" b="0" i="0" kern="1200" baseline="30000" dirty="0" smtClean="0">
                <a:solidFill>
                  <a:schemeClr val="tx1"/>
                </a:solidFill>
                <a:effectLst/>
                <a:latin typeface="+mn-lt"/>
                <a:ea typeface="+mn-ea"/>
                <a:cs typeface="+mn-cs"/>
              </a:rPr>
              <a:t>[</a:t>
            </a:r>
            <a:r>
              <a:rPr lang="en-US" sz="900" b="0" i="1" u="none" strike="noStrike" kern="1200" baseline="30000" dirty="0" smtClean="0">
                <a:solidFill>
                  <a:schemeClr val="tx1"/>
                </a:solidFill>
                <a:effectLst/>
                <a:latin typeface="+mn-lt"/>
                <a:ea typeface="+mn-ea"/>
                <a:cs typeface="+mn-cs"/>
                <a:hlinkClick r:id="rId15" tooltip="Wikipedia:Citation needed"/>
              </a:rPr>
              <a:t>citation needed</a:t>
            </a:r>
            <a:r>
              <a:rPr lang="en-US" sz="900" b="0" i="0" kern="1200" baseline="30000" dirty="0" smtClean="0">
                <a:solidFill>
                  <a:schemeClr val="tx1"/>
                </a:solidFill>
                <a:effectLst/>
                <a:latin typeface="+mn-lt"/>
                <a:ea typeface="+mn-ea"/>
                <a:cs typeface="+mn-cs"/>
              </a:rPr>
              <a:t>]</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Selenium Remote Control was a refactoring of </a:t>
            </a:r>
            <a:r>
              <a:rPr lang="en-US" sz="900" b="1" i="0" kern="1200" dirty="0" smtClean="0">
                <a:solidFill>
                  <a:schemeClr val="tx1"/>
                </a:solidFill>
                <a:effectLst/>
                <a:latin typeface="+mn-lt"/>
                <a:ea typeface="+mn-ea"/>
                <a:cs typeface="+mn-cs"/>
              </a:rPr>
              <a:t>Driven Selenium</a:t>
            </a:r>
            <a:r>
              <a:rPr lang="en-US" sz="900" b="0" i="0" kern="1200" dirty="0" smtClean="0">
                <a:solidFill>
                  <a:schemeClr val="tx1"/>
                </a:solidFill>
                <a:effectLst/>
                <a:latin typeface="+mn-lt"/>
                <a:ea typeface="+mn-ea"/>
                <a:cs typeface="+mn-cs"/>
              </a:rPr>
              <a:t> or </a:t>
            </a:r>
            <a:r>
              <a:rPr lang="en-US" sz="900" b="1" i="0" kern="1200" dirty="0" smtClean="0">
                <a:solidFill>
                  <a:schemeClr val="tx1"/>
                </a:solidFill>
                <a:effectLst/>
                <a:latin typeface="+mn-lt"/>
                <a:ea typeface="+mn-ea"/>
                <a:cs typeface="+mn-cs"/>
              </a:rPr>
              <a:t>Selenium B</a:t>
            </a:r>
            <a:r>
              <a:rPr lang="en-US" sz="900" b="0" i="0" kern="1200" dirty="0" smtClean="0">
                <a:solidFill>
                  <a:schemeClr val="tx1"/>
                </a:solidFill>
                <a:effectLst/>
                <a:latin typeface="+mn-lt"/>
                <a:ea typeface="+mn-ea"/>
                <a:cs typeface="+mn-cs"/>
              </a:rPr>
              <a:t> designed by Paul </a:t>
            </a:r>
            <a:r>
              <a:rPr lang="en-US" sz="900" b="0" i="0" kern="1200" dirty="0" err="1" smtClean="0">
                <a:solidFill>
                  <a:schemeClr val="tx1"/>
                </a:solidFill>
                <a:effectLst/>
                <a:latin typeface="+mn-lt"/>
                <a:ea typeface="+mn-ea"/>
                <a:cs typeface="+mn-cs"/>
              </a:rPr>
              <a:t>Hammant</a:t>
            </a:r>
            <a:r>
              <a:rPr lang="en-US" sz="900" b="0" i="0" kern="1200" dirty="0" smtClean="0">
                <a:solidFill>
                  <a:schemeClr val="tx1"/>
                </a:solidFill>
                <a:effectLst/>
                <a:latin typeface="+mn-lt"/>
                <a:ea typeface="+mn-ea"/>
                <a:cs typeface="+mn-cs"/>
              </a:rPr>
              <a:t>, credited with Jason as co-creator of Selenium. The original version directly launched a process for the browser in question, from the test language of Java, </a:t>
            </a:r>
            <a:r>
              <a:rPr lang="en-US" sz="900" b="0" i="0" kern="1200" dirty="0" err="1" smtClean="0">
                <a:solidFill>
                  <a:schemeClr val="tx1"/>
                </a:solidFill>
                <a:effectLst/>
                <a:latin typeface="+mn-lt"/>
                <a:ea typeface="+mn-ea"/>
                <a:cs typeface="+mn-cs"/>
              </a:rPr>
              <a:t>.Net</a:t>
            </a:r>
            <a:r>
              <a:rPr lang="en-US" sz="900" b="0" i="0" kern="1200" dirty="0" smtClean="0">
                <a:solidFill>
                  <a:schemeClr val="tx1"/>
                </a:solidFill>
                <a:effectLst/>
                <a:latin typeface="+mn-lt"/>
                <a:ea typeface="+mn-ea"/>
                <a:cs typeface="+mn-cs"/>
              </a:rPr>
              <a:t>, Python or Ruby. The wire protocol (called '</a:t>
            </a:r>
            <a:r>
              <a:rPr lang="en-US" sz="900" b="0" i="0" kern="1200" dirty="0" err="1" smtClean="0">
                <a:solidFill>
                  <a:schemeClr val="tx1"/>
                </a:solidFill>
                <a:effectLst/>
                <a:latin typeface="+mn-lt"/>
                <a:ea typeface="+mn-ea"/>
                <a:cs typeface="+mn-cs"/>
              </a:rPr>
              <a:t>Selenese</a:t>
            </a:r>
            <a:r>
              <a:rPr lang="en-US" sz="900" b="0" i="0" kern="1200" dirty="0" smtClean="0">
                <a:solidFill>
                  <a:schemeClr val="tx1"/>
                </a:solidFill>
                <a:effectLst/>
                <a:latin typeface="+mn-lt"/>
                <a:ea typeface="+mn-ea"/>
                <a:cs typeface="+mn-cs"/>
              </a:rPr>
              <a:t>' in its day) was </a:t>
            </a:r>
            <a:r>
              <a:rPr lang="en-US" sz="900" b="0" i="0" kern="1200" dirty="0" err="1" smtClean="0">
                <a:solidFill>
                  <a:schemeClr val="tx1"/>
                </a:solidFill>
                <a:effectLst/>
                <a:latin typeface="+mn-lt"/>
                <a:ea typeface="+mn-ea"/>
                <a:cs typeface="+mn-cs"/>
              </a:rPr>
              <a:t>reimplemented</a:t>
            </a:r>
            <a:r>
              <a:rPr lang="en-US" sz="900" b="0" i="0" kern="1200" dirty="0" smtClean="0">
                <a:solidFill>
                  <a:schemeClr val="tx1"/>
                </a:solidFill>
                <a:effectLst/>
                <a:latin typeface="+mn-lt"/>
                <a:ea typeface="+mn-ea"/>
                <a:cs typeface="+mn-cs"/>
              </a:rPr>
              <a:t> in each language port. After the refactor by Dan </a:t>
            </a:r>
            <a:r>
              <a:rPr lang="en-US" sz="900" b="0" i="0" kern="1200" dirty="0" err="1" smtClean="0">
                <a:solidFill>
                  <a:schemeClr val="tx1"/>
                </a:solidFill>
                <a:effectLst/>
                <a:latin typeface="+mn-lt"/>
                <a:ea typeface="+mn-ea"/>
                <a:cs typeface="+mn-cs"/>
              </a:rPr>
              <a:t>Fabulich</a:t>
            </a:r>
            <a:r>
              <a:rPr lang="en-US" sz="900" b="0" i="0" kern="1200" dirty="0" smtClean="0">
                <a:solidFill>
                  <a:schemeClr val="tx1"/>
                </a:solidFill>
                <a:effectLst/>
                <a:latin typeface="+mn-lt"/>
                <a:ea typeface="+mn-ea"/>
                <a:cs typeface="+mn-cs"/>
              </a:rPr>
              <a:t>, and Nelson Sproul (with help from Pat </a:t>
            </a:r>
            <a:r>
              <a:rPr lang="en-US" sz="900" b="0" i="0" kern="1200" dirty="0" err="1" smtClean="0">
                <a:solidFill>
                  <a:schemeClr val="tx1"/>
                </a:solidFill>
                <a:effectLst/>
                <a:latin typeface="+mn-lt"/>
                <a:ea typeface="+mn-ea"/>
                <a:cs typeface="+mn-cs"/>
              </a:rPr>
              <a:t>Lightbody</a:t>
            </a:r>
            <a:r>
              <a:rPr lang="en-US" sz="900" b="0" i="0" kern="1200" dirty="0" smtClean="0">
                <a:solidFill>
                  <a:schemeClr val="tx1"/>
                </a:solidFill>
                <a:effectLst/>
                <a:latin typeface="+mn-lt"/>
                <a:ea typeface="+mn-ea"/>
                <a:cs typeface="+mn-cs"/>
              </a:rPr>
              <a:t>) there was an intermediate daemon process between the driving test script, and the browser. The benefits included the ability to drive remote browsers, and the reduced need to port every line of code to an increasingly growing set of languages. </a:t>
            </a:r>
            <a:r>
              <a:rPr lang="en-US" sz="900" b="0" i="1" kern="1200" dirty="0" smtClean="0">
                <a:solidFill>
                  <a:schemeClr val="tx1"/>
                </a:solidFill>
                <a:effectLst/>
                <a:latin typeface="+mn-lt"/>
                <a:ea typeface="+mn-ea"/>
                <a:cs typeface="+mn-cs"/>
              </a:rPr>
              <a:t>Selenium Remote Control</a:t>
            </a:r>
            <a:r>
              <a:rPr lang="en-US" sz="900" b="0" i="0" kern="1200" dirty="0" smtClean="0">
                <a:solidFill>
                  <a:schemeClr val="tx1"/>
                </a:solidFill>
                <a:effectLst/>
                <a:latin typeface="+mn-lt"/>
                <a:ea typeface="+mn-ea"/>
                <a:cs typeface="+mn-cs"/>
              </a:rPr>
              <a:t> completely took over from the </a:t>
            </a:r>
            <a:r>
              <a:rPr lang="en-US" sz="900" b="1" i="0" kern="1200" dirty="0" smtClean="0">
                <a:solidFill>
                  <a:schemeClr val="tx1"/>
                </a:solidFill>
                <a:effectLst/>
                <a:latin typeface="+mn-lt"/>
                <a:ea typeface="+mn-ea"/>
                <a:cs typeface="+mn-cs"/>
              </a:rPr>
              <a:t>Driven Selenium</a:t>
            </a:r>
            <a:r>
              <a:rPr lang="en-US" sz="900" b="0" i="0" kern="1200" dirty="0" smtClean="0">
                <a:solidFill>
                  <a:schemeClr val="tx1"/>
                </a:solidFill>
                <a:effectLst/>
                <a:latin typeface="+mn-lt"/>
                <a:ea typeface="+mn-ea"/>
                <a:cs typeface="+mn-cs"/>
              </a:rPr>
              <a:t> code-line in 2006. The browser pattern for 'Driven'/'B' and 'RC' was response/request, which subsequently became known as </a:t>
            </a:r>
            <a:r>
              <a:rPr lang="en-US" sz="900" b="0" i="0" u="none" strike="noStrike" kern="1200" dirty="0" smtClean="0">
                <a:solidFill>
                  <a:schemeClr val="tx1"/>
                </a:solidFill>
                <a:effectLst/>
                <a:latin typeface="+mn-lt"/>
                <a:ea typeface="+mn-ea"/>
                <a:cs typeface="+mn-cs"/>
                <a:hlinkClick r:id="rId16" tooltip="Comet (programming)"/>
              </a:rPr>
              <a:t>Comet</a:t>
            </a:r>
            <a:r>
              <a:rPr lang="en-US" sz="900" b="0" i="0" kern="1200" dirty="0" smtClean="0">
                <a:solidFill>
                  <a:schemeClr val="tx1"/>
                </a:solidFill>
                <a:effectLst/>
                <a:latin typeface="+mn-lt"/>
                <a:ea typeface="+mn-ea"/>
                <a:cs typeface="+mn-cs"/>
              </a:rPr>
              <a:t>.</a:t>
            </a:r>
          </a:p>
          <a:p>
            <a:r>
              <a:rPr lang="en-US" sz="900" b="0" i="0" kern="1200" dirty="0" smtClean="0">
                <a:solidFill>
                  <a:schemeClr val="tx1"/>
                </a:solidFill>
                <a:effectLst/>
                <a:latin typeface="+mn-lt"/>
                <a:ea typeface="+mn-ea"/>
                <a:cs typeface="+mn-cs"/>
              </a:rPr>
              <a:t>With the release of Selenium 2, Selenium RC has been officially deprecated in favor of Selenium WebDriver.</a:t>
            </a:r>
          </a:p>
          <a:p>
            <a:r>
              <a:rPr lang="en-US" sz="900" b="1" i="0" kern="1200" dirty="0" smtClean="0">
                <a:solidFill>
                  <a:schemeClr val="tx1"/>
                </a:solidFill>
                <a:effectLst/>
                <a:latin typeface="+mn-lt"/>
                <a:ea typeface="+mn-ea"/>
                <a:cs typeface="+mn-cs"/>
              </a:rPr>
              <a:t>Selenium WebDriver</a:t>
            </a:r>
            <a:r>
              <a:rPr lang="en-US" sz="900" b="0" i="0" kern="1200" dirty="0" smtClean="0">
                <a:solidFill>
                  <a:schemeClr val="tx1"/>
                </a:solidFill>
                <a:effectLst/>
                <a:latin typeface="+mn-lt"/>
                <a:ea typeface="+mn-ea"/>
                <a:cs typeface="+mn-cs"/>
              </a:rPr>
              <a:t>[</a:t>
            </a:r>
            <a:r>
              <a:rPr lang="en-US" sz="900" b="0" i="0" u="none" strike="noStrike" kern="1200" dirty="0" smtClean="0">
                <a:solidFill>
                  <a:schemeClr val="tx1"/>
                </a:solidFill>
                <a:effectLst/>
                <a:latin typeface="+mn-lt"/>
                <a:ea typeface="+mn-ea"/>
                <a:cs typeface="+mn-cs"/>
                <a:hlinkClick r:id="rId17" tooltip="Edit section: Selenium WebDriver"/>
              </a:rPr>
              <a:t>edit</a:t>
            </a:r>
            <a:r>
              <a:rPr lang="en-US" sz="900" b="0" i="0" kern="1200" dirty="0" smtClean="0">
                <a:solidFill>
                  <a:schemeClr val="tx1"/>
                </a:solidFill>
                <a:effectLst/>
                <a:latin typeface="+mn-lt"/>
                <a:ea typeface="+mn-ea"/>
                <a:cs typeface="+mn-cs"/>
              </a:rPr>
              <a:t>]</a:t>
            </a:r>
            <a:endParaRPr lang="en-US" sz="900" b="1"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Selenium WebDriver is the successor to Selenium RC. Selenium WebDriver accepts commands (sent in </a:t>
            </a:r>
            <a:r>
              <a:rPr lang="en-US" sz="900" b="0" i="0" kern="1200" dirty="0" err="1" smtClean="0">
                <a:solidFill>
                  <a:schemeClr val="tx1"/>
                </a:solidFill>
                <a:effectLst/>
                <a:latin typeface="+mn-lt"/>
                <a:ea typeface="+mn-ea"/>
                <a:cs typeface="+mn-cs"/>
              </a:rPr>
              <a:t>Selenese</a:t>
            </a:r>
            <a:r>
              <a:rPr lang="en-US" sz="900" b="0" i="0" kern="1200" dirty="0" smtClean="0">
                <a:solidFill>
                  <a:schemeClr val="tx1"/>
                </a:solidFill>
                <a:effectLst/>
                <a:latin typeface="+mn-lt"/>
                <a:ea typeface="+mn-ea"/>
                <a:cs typeface="+mn-cs"/>
              </a:rPr>
              <a:t>, or via a Client API) and sends them to a browser. This is implemented through a browser-</a:t>
            </a:r>
            <a:r>
              <a:rPr lang="en-US" sz="900" b="0" i="0" kern="1200" dirty="0" err="1" smtClean="0">
                <a:solidFill>
                  <a:schemeClr val="tx1"/>
                </a:solidFill>
                <a:effectLst/>
                <a:latin typeface="+mn-lt"/>
                <a:ea typeface="+mn-ea"/>
                <a:cs typeface="+mn-cs"/>
              </a:rPr>
              <a:t>specific</a:t>
            </a:r>
            <a:r>
              <a:rPr lang="en-US" sz="900" b="1" i="0" kern="1200" dirty="0" err="1" smtClean="0">
                <a:solidFill>
                  <a:schemeClr val="tx1"/>
                </a:solidFill>
                <a:effectLst/>
                <a:latin typeface="+mn-lt"/>
                <a:ea typeface="+mn-ea"/>
                <a:cs typeface="+mn-cs"/>
              </a:rPr>
              <a:t>browser</a:t>
            </a:r>
            <a:r>
              <a:rPr lang="en-US" sz="900" b="1" i="0" kern="1200" dirty="0" smtClean="0">
                <a:solidFill>
                  <a:schemeClr val="tx1"/>
                </a:solidFill>
                <a:effectLst/>
                <a:latin typeface="+mn-lt"/>
                <a:ea typeface="+mn-ea"/>
                <a:cs typeface="+mn-cs"/>
              </a:rPr>
              <a:t> driver</a:t>
            </a:r>
            <a:r>
              <a:rPr lang="en-US" sz="900" b="0" i="0" kern="1200" dirty="0" smtClean="0">
                <a:solidFill>
                  <a:schemeClr val="tx1"/>
                </a:solidFill>
                <a:effectLst/>
                <a:latin typeface="+mn-lt"/>
                <a:ea typeface="+mn-ea"/>
                <a:cs typeface="+mn-cs"/>
              </a:rPr>
              <a:t>, which sends commands to a browser, and retrieves results. Most browser drivers actually launch and access a browser application (such as </a:t>
            </a:r>
            <a:r>
              <a:rPr lang="en-US" sz="900" b="0" i="0" u="none" strike="noStrike" kern="1200" dirty="0" smtClean="0">
                <a:solidFill>
                  <a:schemeClr val="tx1"/>
                </a:solidFill>
                <a:effectLst/>
                <a:latin typeface="+mn-lt"/>
                <a:ea typeface="+mn-ea"/>
                <a:cs typeface="+mn-cs"/>
                <a:hlinkClick r:id="rId18" tooltip="Firefox"/>
              </a:rPr>
              <a:t>Firefox</a:t>
            </a:r>
            <a:r>
              <a:rPr lang="en-US" sz="900" b="0" i="0" kern="1200" dirty="0" smtClean="0">
                <a:solidFill>
                  <a:schemeClr val="tx1"/>
                </a:solidFill>
                <a:effectLst/>
                <a:latin typeface="+mn-lt"/>
                <a:ea typeface="+mn-ea"/>
                <a:cs typeface="+mn-cs"/>
              </a:rPr>
              <a:t> or </a:t>
            </a:r>
            <a:r>
              <a:rPr lang="en-US" sz="900" b="0" i="0" u="none" strike="noStrike" kern="1200" dirty="0" smtClean="0">
                <a:solidFill>
                  <a:schemeClr val="tx1"/>
                </a:solidFill>
                <a:effectLst/>
                <a:latin typeface="+mn-lt"/>
                <a:ea typeface="+mn-ea"/>
                <a:cs typeface="+mn-cs"/>
                <a:hlinkClick r:id="rId19" tooltip="Internet Explorer"/>
              </a:rPr>
              <a:t>Internet Explorer</a:t>
            </a:r>
            <a:r>
              <a:rPr lang="en-US" sz="900" b="0" i="0" kern="1200" dirty="0" smtClean="0">
                <a:solidFill>
                  <a:schemeClr val="tx1"/>
                </a:solidFill>
                <a:effectLst/>
                <a:latin typeface="+mn-lt"/>
                <a:ea typeface="+mn-ea"/>
                <a:cs typeface="+mn-cs"/>
              </a:rPr>
              <a:t>); there is also an </a:t>
            </a:r>
            <a:r>
              <a:rPr lang="en-US" sz="900" b="0" i="0" u="none" strike="noStrike" kern="1200" dirty="0" err="1" smtClean="0">
                <a:solidFill>
                  <a:schemeClr val="tx1"/>
                </a:solidFill>
                <a:effectLst/>
                <a:latin typeface="+mn-lt"/>
                <a:ea typeface="+mn-ea"/>
                <a:cs typeface="+mn-cs"/>
                <a:hlinkClick r:id="rId20" tooltip="HtmlUnit"/>
              </a:rPr>
              <a:t>HtmlUnit</a:t>
            </a:r>
            <a:r>
              <a:rPr lang="en-US" sz="900" b="0" i="0" kern="1200" dirty="0" err="1" smtClean="0">
                <a:solidFill>
                  <a:schemeClr val="tx1"/>
                </a:solidFill>
                <a:effectLst/>
                <a:latin typeface="+mn-lt"/>
                <a:ea typeface="+mn-ea"/>
                <a:cs typeface="+mn-cs"/>
              </a:rPr>
              <a:t>browser</a:t>
            </a:r>
            <a:r>
              <a:rPr lang="en-US" sz="900" b="0" i="0" kern="1200" dirty="0" smtClean="0">
                <a:solidFill>
                  <a:schemeClr val="tx1"/>
                </a:solidFill>
                <a:effectLst/>
                <a:latin typeface="+mn-lt"/>
                <a:ea typeface="+mn-ea"/>
                <a:cs typeface="+mn-cs"/>
              </a:rPr>
              <a:t> driver, which simulates a browser using </a:t>
            </a:r>
            <a:r>
              <a:rPr lang="en-US" sz="900" b="0" i="0" kern="1200" dirty="0" err="1" smtClean="0">
                <a:solidFill>
                  <a:schemeClr val="tx1"/>
                </a:solidFill>
                <a:effectLst/>
                <a:latin typeface="+mn-lt"/>
                <a:ea typeface="+mn-ea"/>
                <a:cs typeface="+mn-cs"/>
              </a:rPr>
              <a:t>HtmlUnit</a:t>
            </a:r>
            <a:r>
              <a:rPr lang="en-US" sz="900" b="0" i="0" kern="1200" dirty="0" smtClean="0">
                <a:solidFill>
                  <a:schemeClr val="tx1"/>
                </a:solidFill>
                <a:effectLst/>
                <a:latin typeface="+mn-lt"/>
                <a:ea typeface="+mn-ea"/>
                <a:cs typeface="+mn-cs"/>
              </a:rPr>
              <a:t>.</a:t>
            </a:r>
          </a:p>
          <a:p>
            <a:r>
              <a:rPr lang="en-US" sz="900" b="0" i="0" kern="1200" dirty="0" smtClean="0">
                <a:solidFill>
                  <a:schemeClr val="tx1"/>
                </a:solidFill>
                <a:effectLst/>
                <a:latin typeface="+mn-lt"/>
                <a:ea typeface="+mn-ea"/>
                <a:cs typeface="+mn-cs"/>
              </a:rPr>
              <a:t>Unlike in Selenium 1, where the Selenium server was necessary to run tests, Selenium WebDriver does not need a special server to execute tests. Instead, the WebDriver directly starts a browser instance and controls it. However, Selenium Grid can be used with WebDriver to execute tests on remote systems (see below).</a:t>
            </a:r>
          </a:p>
          <a:p>
            <a:r>
              <a:rPr lang="en-US" sz="900" b="0" i="0" kern="1200" dirty="0" smtClean="0">
                <a:solidFill>
                  <a:schemeClr val="tx1"/>
                </a:solidFill>
                <a:effectLst/>
                <a:latin typeface="+mn-lt"/>
                <a:ea typeface="+mn-ea"/>
                <a:cs typeface="+mn-cs"/>
              </a:rPr>
              <a:t>In practice, this means that the Selenium 2.0 API has significantly fewer calls than does the Selenium 1.0 API. Where Selenium 1.0 attempted to provide a rich interface for many different browser operations, Selenium 2.0 aims to provide a basic set of building blocks from which developers can create their own </a:t>
            </a:r>
            <a:r>
              <a:rPr lang="en-US" sz="900" b="0" i="0" u="none" strike="noStrike" kern="1200" dirty="0" smtClean="0">
                <a:solidFill>
                  <a:schemeClr val="tx1"/>
                </a:solidFill>
                <a:effectLst/>
                <a:latin typeface="+mn-lt"/>
                <a:ea typeface="+mn-ea"/>
                <a:cs typeface="+mn-cs"/>
                <a:hlinkClick r:id="rId21" tooltip="Domain Specific Language"/>
              </a:rPr>
              <a:t>Domain Specific Language</a:t>
            </a:r>
            <a:r>
              <a:rPr lang="en-US" sz="900" b="0" i="0" kern="1200" dirty="0" smtClean="0">
                <a:solidFill>
                  <a:schemeClr val="tx1"/>
                </a:solidFill>
                <a:effectLst/>
                <a:latin typeface="+mn-lt"/>
                <a:ea typeface="+mn-ea"/>
                <a:cs typeface="+mn-cs"/>
              </a:rPr>
              <a:t>. One such DSL already exists: the </a:t>
            </a:r>
            <a:r>
              <a:rPr lang="en-US" sz="900" b="0" i="0" u="none" strike="noStrike" kern="1200" dirty="0" err="1" smtClean="0">
                <a:solidFill>
                  <a:schemeClr val="tx1"/>
                </a:solidFill>
                <a:effectLst/>
                <a:latin typeface="+mn-lt"/>
                <a:ea typeface="+mn-ea"/>
                <a:cs typeface="+mn-cs"/>
                <a:hlinkClick r:id="rId22" tooltip="Watir"/>
              </a:rPr>
              <a:t>Watir</a:t>
            </a:r>
            <a:r>
              <a:rPr lang="en-US" sz="900" b="0" i="0" kern="1200" dirty="0" smtClean="0">
                <a:solidFill>
                  <a:schemeClr val="tx1"/>
                </a:solidFill>
                <a:effectLst/>
                <a:latin typeface="+mn-lt"/>
                <a:ea typeface="+mn-ea"/>
                <a:cs typeface="+mn-cs"/>
              </a:rPr>
              <a:t> project in the Ruby language has a rich history of good design. </a:t>
            </a:r>
            <a:r>
              <a:rPr lang="en-US" sz="900" b="0" i="0" kern="1200" dirty="0" err="1" smtClean="0">
                <a:solidFill>
                  <a:schemeClr val="tx1"/>
                </a:solidFill>
                <a:effectLst/>
                <a:latin typeface="+mn-lt"/>
                <a:ea typeface="+mn-ea"/>
                <a:cs typeface="+mn-cs"/>
              </a:rPr>
              <a:t>Watir-webdriver</a:t>
            </a:r>
            <a:r>
              <a:rPr lang="en-US" sz="900" b="0" i="0" kern="1200" dirty="0" smtClean="0">
                <a:solidFill>
                  <a:schemeClr val="tx1"/>
                </a:solidFill>
                <a:effectLst/>
                <a:latin typeface="+mn-lt"/>
                <a:ea typeface="+mn-ea"/>
                <a:cs typeface="+mn-cs"/>
              </a:rPr>
              <a:t> implements the </a:t>
            </a:r>
            <a:r>
              <a:rPr lang="en-US" sz="900" b="0" i="0" kern="1200" dirty="0" err="1" smtClean="0">
                <a:solidFill>
                  <a:schemeClr val="tx1"/>
                </a:solidFill>
                <a:effectLst/>
                <a:latin typeface="+mn-lt"/>
                <a:ea typeface="+mn-ea"/>
                <a:cs typeface="+mn-cs"/>
              </a:rPr>
              <a:t>Watir</a:t>
            </a:r>
            <a:r>
              <a:rPr lang="en-US" sz="900" b="0" i="0" kern="1200" dirty="0" smtClean="0">
                <a:solidFill>
                  <a:schemeClr val="tx1"/>
                </a:solidFill>
                <a:effectLst/>
                <a:latin typeface="+mn-lt"/>
                <a:ea typeface="+mn-ea"/>
                <a:cs typeface="+mn-cs"/>
              </a:rPr>
              <a:t> API as a wrapper for Selenium-</a:t>
            </a:r>
            <a:r>
              <a:rPr lang="en-US" sz="900" b="0" i="0" kern="1200" dirty="0" err="1" smtClean="0">
                <a:solidFill>
                  <a:schemeClr val="tx1"/>
                </a:solidFill>
                <a:effectLst/>
                <a:latin typeface="+mn-lt"/>
                <a:ea typeface="+mn-ea"/>
                <a:cs typeface="+mn-cs"/>
              </a:rPr>
              <a:t>Webdriver</a:t>
            </a:r>
            <a:r>
              <a:rPr lang="en-US" sz="900" b="0" i="0" kern="1200" dirty="0" smtClean="0">
                <a:solidFill>
                  <a:schemeClr val="tx1"/>
                </a:solidFill>
                <a:effectLst/>
                <a:latin typeface="+mn-lt"/>
                <a:ea typeface="+mn-ea"/>
                <a:cs typeface="+mn-cs"/>
              </a:rPr>
              <a:t> in Ruby. </a:t>
            </a:r>
            <a:r>
              <a:rPr lang="en-US" sz="900" b="0" i="0" kern="1200" dirty="0" err="1" smtClean="0">
                <a:solidFill>
                  <a:schemeClr val="tx1"/>
                </a:solidFill>
                <a:effectLst/>
                <a:latin typeface="+mn-lt"/>
                <a:ea typeface="+mn-ea"/>
                <a:cs typeface="+mn-cs"/>
              </a:rPr>
              <a:t>Watir-webdriver</a:t>
            </a:r>
            <a:r>
              <a:rPr lang="en-US" sz="900" b="0" i="0" kern="1200" dirty="0" smtClean="0">
                <a:solidFill>
                  <a:schemeClr val="tx1"/>
                </a:solidFill>
                <a:effectLst/>
                <a:latin typeface="+mn-lt"/>
                <a:ea typeface="+mn-ea"/>
                <a:cs typeface="+mn-cs"/>
              </a:rPr>
              <a:t> is created entirely automatically, based on the WebDriver specification and the HTML specification.</a:t>
            </a:r>
          </a:p>
          <a:p>
            <a:r>
              <a:rPr lang="en-US" sz="900" b="0" i="0" kern="1200" dirty="0" smtClean="0">
                <a:solidFill>
                  <a:schemeClr val="tx1"/>
                </a:solidFill>
                <a:effectLst/>
                <a:latin typeface="+mn-lt"/>
                <a:ea typeface="+mn-ea"/>
                <a:cs typeface="+mn-cs"/>
              </a:rPr>
              <a:t>As of early 2012, Simon Stewart (inventor of WebDriver), who was then with Google and now with Facebook, and David Burns of Mozilla were negotiating with the </a:t>
            </a:r>
            <a:r>
              <a:rPr lang="en-US" sz="900" b="0" i="0" u="none" strike="noStrike" kern="1200" dirty="0" smtClean="0">
                <a:solidFill>
                  <a:schemeClr val="tx1"/>
                </a:solidFill>
                <a:effectLst/>
                <a:latin typeface="+mn-lt"/>
                <a:ea typeface="+mn-ea"/>
                <a:cs typeface="+mn-cs"/>
                <a:hlinkClick r:id="rId23" tooltip="W3C"/>
              </a:rPr>
              <a:t>W3C</a:t>
            </a:r>
            <a:r>
              <a:rPr lang="en-US" sz="900" b="0" i="0" kern="1200" dirty="0" smtClean="0">
                <a:solidFill>
                  <a:schemeClr val="tx1"/>
                </a:solidFill>
                <a:effectLst/>
                <a:latin typeface="+mn-lt"/>
                <a:ea typeface="+mn-ea"/>
                <a:cs typeface="+mn-cs"/>
              </a:rPr>
              <a:t> to make WebDriver an internet standard. In July 2012, the working draft was released. Selenium-</a:t>
            </a:r>
            <a:r>
              <a:rPr lang="en-US" sz="900" b="0" i="0" kern="1200" dirty="0" err="1" smtClean="0">
                <a:solidFill>
                  <a:schemeClr val="tx1"/>
                </a:solidFill>
                <a:effectLst/>
                <a:latin typeface="+mn-lt"/>
                <a:ea typeface="+mn-ea"/>
                <a:cs typeface="+mn-cs"/>
              </a:rPr>
              <a:t>Webdriver</a:t>
            </a:r>
            <a:r>
              <a:rPr lang="en-US" sz="900" b="0" i="0" kern="1200" dirty="0" smtClean="0">
                <a:solidFill>
                  <a:schemeClr val="tx1"/>
                </a:solidFill>
                <a:effectLst/>
                <a:latin typeface="+mn-lt"/>
                <a:ea typeface="+mn-ea"/>
                <a:cs typeface="+mn-cs"/>
              </a:rPr>
              <a:t> (Selenium 2.0) is fully implemented and supported in </a:t>
            </a:r>
            <a:r>
              <a:rPr lang="en-US" sz="900" b="0" i="0" u="none" strike="noStrike" kern="1200" dirty="0" smtClean="0">
                <a:solidFill>
                  <a:schemeClr val="tx1"/>
                </a:solidFill>
                <a:effectLst/>
                <a:latin typeface="+mn-lt"/>
                <a:ea typeface="+mn-ea"/>
                <a:cs typeface="+mn-cs"/>
                <a:hlinkClick r:id="rId9" tooltip="Python (programming language)"/>
              </a:rPr>
              <a:t>Python</a:t>
            </a:r>
            <a:r>
              <a:rPr lang="en-US" sz="900" b="0" i="0" kern="1200" dirty="0" smtClean="0">
                <a:solidFill>
                  <a:schemeClr val="tx1"/>
                </a:solidFill>
                <a:effectLst/>
                <a:latin typeface="+mn-lt"/>
                <a:ea typeface="+mn-ea"/>
                <a:cs typeface="+mn-cs"/>
              </a:rPr>
              <a:t>, </a:t>
            </a:r>
            <a:r>
              <a:rPr lang="en-US" sz="900" b="0" i="0" u="none" strike="noStrike" kern="1200" dirty="0" smtClean="0">
                <a:solidFill>
                  <a:schemeClr val="tx1"/>
                </a:solidFill>
                <a:effectLst/>
                <a:latin typeface="+mn-lt"/>
                <a:ea typeface="+mn-ea"/>
                <a:cs typeface="+mn-cs"/>
                <a:hlinkClick r:id="rId10" tooltip="Ruby (programming language)"/>
              </a:rPr>
              <a:t>Ruby</a:t>
            </a:r>
            <a:r>
              <a:rPr lang="en-US" sz="900" b="0" i="0" kern="1200" dirty="0" smtClean="0">
                <a:solidFill>
                  <a:schemeClr val="tx1"/>
                </a:solidFill>
                <a:effectLst/>
                <a:latin typeface="+mn-lt"/>
                <a:ea typeface="+mn-ea"/>
                <a:cs typeface="+mn-cs"/>
              </a:rPr>
              <a:t>, </a:t>
            </a:r>
            <a:r>
              <a:rPr lang="en-US" sz="900" b="0" i="0" u="none" strike="noStrike" kern="1200" dirty="0" smtClean="0">
                <a:solidFill>
                  <a:schemeClr val="tx1"/>
                </a:solidFill>
                <a:effectLst/>
                <a:latin typeface="+mn-lt"/>
                <a:ea typeface="+mn-ea"/>
                <a:cs typeface="+mn-cs"/>
                <a:hlinkClick r:id="rId6" tooltip="Java (programming language)"/>
              </a:rPr>
              <a:t>Java</a:t>
            </a:r>
            <a:r>
              <a:rPr lang="en-US" sz="900" b="0" i="0" kern="1200" dirty="0" smtClean="0">
                <a:solidFill>
                  <a:schemeClr val="tx1"/>
                </a:solidFill>
                <a:effectLst/>
                <a:latin typeface="+mn-lt"/>
                <a:ea typeface="+mn-ea"/>
                <a:cs typeface="+mn-cs"/>
              </a:rPr>
              <a:t>, and </a:t>
            </a:r>
            <a:r>
              <a:rPr lang="en-US" sz="900" b="0" i="0" u="none" strike="noStrike" kern="1200" dirty="0" smtClean="0">
                <a:solidFill>
                  <a:schemeClr val="tx1"/>
                </a:solidFill>
                <a:effectLst/>
                <a:latin typeface="+mn-lt"/>
                <a:ea typeface="+mn-ea"/>
                <a:cs typeface="+mn-cs"/>
                <a:hlinkClick r:id="rId24" tooltip="C Sharp (programming language)"/>
              </a:rPr>
              <a:t>C#</a:t>
            </a:r>
            <a:r>
              <a:rPr lang="en-US" sz="900" b="0" i="0" kern="1200" dirty="0" smtClean="0">
                <a:solidFill>
                  <a:schemeClr val="tx1"/>
                </a:solidFill>
                <a:effectLst/>
                <a:latin typeface="+mn-lt"/>
                <a:ea typeface="+mn-ea"/>
                <a:cs typeface="+mn-cs"/>
              </a:rPr>
              <a:t>.</a:t>
            </a:r>
          </a:p>
          <a:p>
            <a:r>
              <a:rPr lang="en-US" sz="900" b="1" i="0" kern="1200" dirty="0" smtClean="0">
                <a:solidFill>
                  <a:schemeClr val="tx1"/>
                </a:solidFill>
                <a:effectLst/>
                <a:latin typeface="+mn-lt"/>
                <a:ea typeface="+mn-ea"/>
                <a:cs typeface="+mn-cs"/>
              </a:rPr>
              <a:t>Selenium Grid</a:t>
            </a:r>
            <a:r>
              <a:rPr lang="en-US" sz="900" b="0" i="0" kern="1200" dirty="0" smtClean="0">
                <a:solidFill>
                  <a:schemeClr val="tx1"/>
                </a:solidFill>
                <a:effectLst/>
                <a:latin typeface="+mn-lt"/>
                <a:ea typeface="+mn-ea"/>
                <a:cs typeface="+mn-cs"/>
              </a:rPr>
              <a:t>[</a:t>
            </a:r>
            <a:r>
              <a:rPr lang="en-US" sz="900" b="0" i="0" u="none" strike="noStrike" kern="1200" dirty="0" smtClean="0">
                <a:solidFill>
                  <a:schemeClr val="tx1"/>
                </a:solidFill>
                <a:effectLst/>
                <a:latin typeface="+mn-lt"/>
                <a:ea typeface="+mn-ea"/>
                <a:cs typeface="+mn-cs"/>
                <a:hlinkClick r:id="rId25" tooltip="Edit section: Selenium Grid"/>
              </a:rPr>
              <a:t>edit</a:t>
            </a:r>
            <a:r>
              <a:rPr lang="en-US" sz="900" b="0" i="0" kern="1200" dirty="0" smtClean="0">
                <a:solidFill>
                  <a:schemeClr val="tx1"/>
                </a:solidFill>
                <a:effectLst/>
                <a:latin typeface="+mn-lt"/>
                <a:ea typeface="+mn-ea"/>
                <a:cs typeface="+mn-cs"/>
              </a:rPr>
              <a:t>]</a:t>
            </a:r>
            <a:endParaRPr lang="en-US" sz="900" b="1"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Selenium Grid is a server that allows tests to use web browser instances running on remote machines. With Selenium Grid, one server acts as the </a:t>
            </a:r>
            <a:r>
              <a:rPr lang="en-US" sz="900" b="1" i="0" kern="1200" dirty="0" smtClean="0">
                <a:solidFill>
                  <a:schemeClr val="tx1"/>
                </a:solidFill>
                <a:effectLst/>
                <a:latin typeface="+mn-lt"/>
                <a:ea typeface="+mn-ea"/>
                <a:cs typeface="+mn-cs"/>
              </a:rPr>
              <a:t>hub</a:t>
            </a:r>
            <a:r>
              <a:rPr lang="en-US" sz="900" b="0" i="0" kern="1200" dirty="0" smtClean="0">
                <a:solidFill>
                  <a:schemeClr val="tx1"/>
                </a:solidFill>
                <a:effectLst/>
                <a:latin typeface="+mn-lt"/>
                <a:ea typeface="+mn-ea"/>
                <a:cs typeface="+mn-cs"/>
              </a:rPr>
              <a:t>. Tests contact the hub to obtain access to browser instances. The hub has a list of servers that provide access to browser instances (</a:t>
            </a:r>
            <a:r>
              <a:rPr lang="en-US" sz="900" b="1" i="0" kern="1200" dirty="0" smtClean="0">
                <a:solidFill>
                  <a:schemeClr val="tx1"/>
                </a:solidFill>
                <a:effectLst/>
                <a:latin typeface="+mn-lt"/>
                <a:ea typeface="+mn-ea"/>
                <a:cs typeface="+mn-cs"/>
              </a:rPr>
              <a:t>WebDriver node</a:t>
            </a:r>
            <a:r>
              <a:rPr lang="en-US" sz="900" b="0" i="0" kern="1200" dirty="0" smtClean="0">
                <a:solidFill>
                  <a:schemeClr val="tx1"/>
                </a:solidFill>
                <a:effectLst/>
                <a:latin typeface="+mn-lt"/>
                <a:ea typeface="+mn-ea"/>
                <a:cs typeface="+mn-cs"/>
              </a:rPr>
              <a:t>s), and lets tests use these instances. Selenium Grid allows running tests in parallel on multiple machines, and to manage different browser versions and browser configurations centrally (instead of in each individual test).</a:t>
            </a:r>
          </a:p>
          <a:p>
            <a:r>
              <a:rPr lang="en-US" sz="900" b="0" i="0" kern="1200" dirty="0" smtClean="0">
                <a:solidFill>
                  <a:schemeClr val="tx1"/>
                </a:solidFill>
                <a:effectLst/>
                <a:latin typeface="+mn-lt"/>
                <a:ea typeface="+mn-ea"/>
                <a:cs typeface="+mn-cs"/>
              </a:rPr>
              <a:t>The ability to run tests on remote browser instances is useful to spread the load of testing across several machines, and to run tests in browsers running on different platforms or operating systems. The latter is particularly useful in cases where not all browsers to be used for testing can run on the same platform.</a:t>
            </a:r>
          </a:p>
          <a:p>
            <a:endParaRPr lang="en-US" dirty="0"/>
          </a:p>
        </p:txBody>
      </p:sp>
      <p:sp>
        <p:nvSpPr>
          <p:cNvPr id="4" name="Номер слайда 3"/>
          <p:cNvSpPr>
            <a:spLocks noGrp="1"/>
          </p:cNvSpPr>
          <p:nvPr>
            <p:ph type="sldNum" sz="quarter" idx="10"/>
          </p:nvPr>
        </p:nvSpPr>
        <p:spPr/>
        <p:txBody>
          <a:bodyPr/>
          <a:lstStyle/>
          <a:p>
            <a:fld id="{F33DD1DE-F21B-4FE9-B997-0E8DA21EE8F7}" type="slidenum">
              <a:rPr lang="en-US" smtClean="0"/>
              <a:pPr/>
              <a:t>10</a:t>
            </a:fld>
            <a:endParaRPr lang="en-US"/>
          </a:p>
        </p:txBody>
      </p:sp>
    </p:spTree>
    <p:extLst>
      <p:ext uri="{BB962C8B-B14F-4D97-AF65-F5344CB8AC3E}">
        <p14:creationId xmlns:p14="http://schemas.microsoft.com/office/powerpoint/2010/main" val="153032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F33DD1DE-F21B-4FE9-B997-0E8DA21EE8F7}" type="slidenum">
              <a:rPr lang="en-US" smtClean="0"/>
              <a:pPr/>
              <a:t>11</a:t>
            </a:fld>
            <a:endParaRPr lang="en-US"/>
          </a:p>
        </p:txBody>
      </p:sp>
    </p:spTree>
    <p:extLst>
      <p:ext uri="{BB962C8B-B14F-4D97-AF65-F5344CB8AC3E}">
        <p14:creationId xmlns:p14="http://schemas.microsoft.com/office/powerpoint/2010/main" val="1605786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Title">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32881" y="1417371"/>
            <a:ext cx="7450669" cy="744805"/>
          </a:xfrm>
          <a:prstGeom prst="rect">
            <a:avLst/>
          </a:prstGeom>
        </p:spPr>
        <p:txBody>
          <a:bodyPr lIns="68580" tIns="0" rIns="68580" bIns="34290">
            <a:noAutofit/>
          </a:bodyPr>
          <a:lstStyle>
            <a:lvl1pPr marL="0" indent="0">
              <a:lnSpc>
                <a:spcPct val="85000"/>
              </a:lnSpc>
              <a:spcBef>
                <a:spcPts val="0"/>
              </a:spcBef>
              <a:buNone/>
              <a:defRPr sz="4100" kern="0" cap="all" spc="-75" baseline="0">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658067" y="2879524"/>
            <a:ext cx="2626059" cy="277768"/>
          </a:xfrm>
          <a:prstGeom prst="rect">
            <a:avLst/>
          </a:prstGeom>
          <a:solidFill>
            <a:schemeClr val="accent2"/>
          </a:solidFill>
        </p:spPr>
        <p:txBody>
          <a:bodyPr wrap="none" lIns="68580" tIns="27432" rIns="68580" bIns="34290">
            <a:spAutoFit/>
          </a:bodyPr>
          <a:lstStyle>
            <a:lvl1pPr marL="0" indent="0">
              <a:spcBef>
                <a:spcPts val="0"/>
              </a:spcBef>
              <a:buFontTx/>
              <a:buNone/>
              <a:defRPr sz="1400" cap="all" baseline="0">
                <a:solidFill>
                  <a:srgbClr val="FFFFFF"/>
                </a:solidFill>
                <a:latin typeface="Arial Black"/>
                <a:cs typeface="Arial Black"/>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tx1"/>
                </a:solidFill>
              </a:defRPr>
            </a:lvl1pPr>
          </a:lstStyle>
          <a:p>
            <a:pPr lvl="0"/>
            <a:r>
              <a:rPr lang="en-US" dirty="0" smtClean="0"/>
              <a:t>MONTH DATE, YEAR</a:t>
            </a:r>
            <a:endParaRPr lang="en-US" dirty="0"/>
          </a:p>
        </p:txBody>
      </p:sp>
      <p:sp>
        <p:nvSpPr>
          <p:cNvPr id="3" name="Picture Placeholder 2"/>
          <p:cNvSpPr>
            <a:spLocks noGrp="1"/>
          </p:cNvSpPr>
          <p:nvPr>
            <p:ph type="pic" sz="quarter" idx="18"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
        <p:nvSpPr>
          <p:cNvPr id="17" name="Picture Placeholder 2"/>
          <p:cNvSpPr>
            <a:spLocks noGrp="1"/>
          </p:cNvSpPr>
          <p:nvPr>
            <p:ph type="pic" sz="quarter" idx="19" hasCustomPrompt="1"/>
          </p:nvPr>
        </p:nvSpPr>
        <p:spPr>
          <a:xfrm>
            <a:off x="2286351" y="504825"/>
            <a:ext cx="1411591" cy="458881"/>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cxnSp>
        <p:nvCxnSpPr>
          <p:cNvPr id="5" name="Straight Connector 4"/>
          <p:cNvCxnSpPr/>
          <p:nvPr userDrawn="1"/>
        </p:nvCxnSpPr>
        <p:spPr>
          <a:xfrm>
            <a:off x="2073088" y="571499"/>
            <a:ext cx="0" cy="347382"/>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548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685800"/>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6616" y="1076705"/>
            <a:ext cx="8430768" cy="3429000"/>
          </a:xfrm>
          <a:prstGeom prst="rect">
            <a:avLst/>
          </a:prstGeom>
        </p:spPr>
        <p:txBody>
          <a:bodyPr vert="horz" lIns="91440" tIns="45720" rIns="91440" bIns="45720" rtlCol="0">
            <a:normAutofit/>
          </a:bodyPr>
          <a:lstStyle>
            <a:lvl1pPr marL="0" indent="0">
              <a:lnSpc>
                <a:spcPct val="120000"/>
              </a:lnSpc>
              <a:spcBef>
                <a:spcPts val="0"/>
              </a:spcBef>
              <a:buNone/>
              <a:defRPr sz="1200"/>
            </a:lvl1pPr>
            <a:lvl2pPr>
              <a:defRPr sz="1200"/>
            </a:lvl2pPr>
            <a:lvl3pPr>
              <a:defRPr sz="105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
        <p:nvSpPr>
          <p:cNvPr id="4" name="Text Placeholder 6"/>
          <p:cNvSpPr>
            <a:spLocks noGrp="1"/>
          </p:cNvSpPr>
          <p:nvPr>
            <p:ph type="body" sz="quarter" idx="11"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848600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lor Background Slide">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gradFill flip="none" rotWithShape="1">
            <a:gsLst>
              <a:gs pos="0">
                <a:srgbClr val="1A9CB0"/>
              </a:gs>
              <a:gs pos="100000">
                <a:srgbClr val="2FC2D9"/>
              </a:gs>
            </a:gsLst>
            <a:lin ang="176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5000"/>
              </a:lnSpc>
            </a:pPr>
            <a:endParaRPr lang="en-US" sz="1050" dirty="0"/>
          </a:p>
        </p:txBody>
      </p:sp>
      <p:sp>
        <p:nvSpPr>
          <p:cNvPr id="6" name="Text Placeholder 2"/>
          <p:cNvSpPr>
            <a:spLocks noGrp="1"/>
          </p:cNvSpPr>
          <p:nvPr>
            <p:ph idx="1" hasCustomPrompt="1"/>
          </p:nvPr>
        </p:nvSpPr>
        <p:spPr>
          <a:xfrm>
            <a:off x="626531" y="2398060"/>
            <a:ext cx="7574494" cy="2191404"/>
          </a:xfrm>
          <a:prstGeom prst="rect">
            <a:avLst/>
          </a:prstGeom>
        </p:spPr>
        <p:txBody>
          <a:bodyPr vert="horz" lIns="91440" tIns="45720" rIns="91440" bIns="45720" rtlCol="0">
            <a:noAutofit/>
          </a:bodyPr>
          <a:lstStyle>
            <a:lvl1pPr marL="0" indent="0">
              <a:lnSpc>
                <a:spcPct val="85000"/>
              </a:lnSpc>
              <a:spcBef>
                <a:spcPts val="0"/>
              </a:spcBef>
              <a:buFontTx/>
              <a:buNone/>
              <a:defRPr sz="2850">
                <a:solidFill>
                  <a:schemeClr val="bg1"/>
                </a:solidFill>
                <a:latin typeface="Arial Black"/>
                <a:cs typeface="Arial Black"/>
              </a:defRPr>
            </a:lvl1pPr>
            <a:lvl2pPr>
              <a:defRPr sz="1200"/>
            </a:lvl2pPr>
            <a:lvl3pPr>
              <a:defRPr sz="1200"/>
            </a:lvl3pPr>
            <a:lvl4pPr>
              <a:defRPr sz="1200"/>
            </a:lvl4pPr>
            <a:lvl5pPr>
              <a:defRPr sz="1200"/>
            </a:lvl5pPr>
          </a:lstStyle>
          <a:p>
            <a:pPr lvl="0"/>
            <a:r>
              <a:rPr lang="en-US" dirty="0" smtClean="0"/>
              <a:t>CLICK TO ADD HEADLINE</a:t>
            </a:r>
          </a:p>
        </p:txBody>
      </p:sp>
      <p:pic>
        <p:nvPicPr>
          <p:cNvPr id="10" name="Picture 9"/>
          <p:cNvPicPr>
            <a:picLocks noChangeAspect="1"/>
          </p:cNvPicPr>
          <p:nvPr userDrawn="1"/>
        </p:nvPicPr>
        <p:blipFill>
          <a:blip r:embed="rId2">
            <a:alphaModFix amt="25000"/>
          </a:blip>
          <a:stretch>
            <a:fillRect/>
          </a:stretch>
        </p:blipFill>
        <p:spPr>
          <a:xfrm>
            <a:off x="-1642264" y="0"/>
            <a:ext cx="12428528" cy="5410200"/>
          </a:xfrm>
          <a:prstGeom prst="rect">
            <a:avLst/>
          </a:prstGeom>
        </p:spPr>
      </p:pic>
    </p:spTree>
    <p:extLst>
      <p:ext uri="{BB962C8B-B14F-4D97-AF65-F5344CB8AC3E}">
        <p14:creationId xmlns:p14="http://schemas.microsoft.com/office/powerpoint/2010/main" val="3026817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80" tIns="34290" rIns="68580" bIns="34290" anchor="ctr"/>
          <a:lstStyle>
            <a:lvl1pPr marL="0" indent="0" algn="ctr">
              <a:buNone/>
              <a:defRPr/>
            </a:lvl1pPr>
          </a:lstStyle>
          <a:p>
            <a:r>
              <a:rPr lang="en-US" dirty="0" smtClean="0"/>
              <a:t>Background Image</a:t>
            </a:r>
            <a:endParaRPr lang="en-US" dirty="0"/>
          </a:p>
        </p:txBody>
      </p:sp>
      <p:sp>
        <p:nvSpPr>
          <p:cNvPr id="3" name="Text Placeholder 4"/>
          <p:cNvSpPr>
            <a:spLocks noGrp="1"/>
          </p:cNvSpPr>
          <p:nvPr>
            <p:ph type="body" sz="quarter" idx="15" hasCustomPrompt="1"/>
          </p:nvPr>
        </p:nvSpPr>
        <p:spPr>
          <a:xfrm>
            <a:off x="631825" y="1556683"/>
            <a:ext cx="6910388" cy="595035"/>
          </a:xfrm>
          <a:prstGeom prst="rect">
            <a:avLst/>
          </a:prstGeom>
        </p:spPr>
        <p:txBody>
          <a:bodyPr lIns="68580" tIns="34290" rIns="68580" bIns="34290">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0" y="3340101"/>
            <a:ext cx="6488113" cy="284693"/>
          </a:xfrm>
          <a:prstGeom prst="rect">
            <a:avLst/>
          </a:prstGeom>
        </p:spPr>
        <p:txBody>
          <a:bodyPr lIns="68580" tIns="34290" rIns="68580" bIns="34290">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accent2"/>
                </a:solidFill>
              </a:defRPr>
            </a:lvl1pPr>
          </a:lstStyle>
          <a:p>
            <a:pPr lvl="0"/>
            <a:r>
              <a:rPr lang="en-US" dirty="0" smtClean="0"/>
              <a:t>MONTH DATE, YEAR</a:t>
            </a:r>
            <a:endParaRPr lang="en-US" dirty="0"/>
          </a:p>
        </p:txBody>
      </p:sp>
      <p:sp>
        <p:nvSpPr>
          <p:cNvPr id="7" name="Picture Placeholder 2"/>
          <p:cNvSpPr>
            <a:spLocks noGrp="1"/>
          </p:cNvSpPr>
          <p:nvPr>
            <p:ph type="pic" sz="quarter" idx="19"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3425474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Title Only">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14980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2473" y="1078992"/>
            <a:ext cx="8339328" cy="3383280"/>
          </a:xfrm>
          <a:prstGeom prst="rect">
            <a:avLst/>
          </a:prstGeom>
        </p:spPr>
        <p:txBody>
          <a:bodyPr vert="horz" lIns="68580" tIns="34290" rIns="68580" bIns="34290" rtlCol="0">
            <a:normAutofit/>
          </a:bodyPr>
          <a:lstStyle>
            <a:lvl1pPr marL="0" indent="0">
              <a:lnSpc>
                <a:spcPct val="120000"/>
              </a:lnSpc>
              <a:spcBef>
                <a:spcPts val="0"/>
              </a:spcBef>
              <a:buNone/>
              <a:defRPr sz="1400"/>
            </a:lvl1pPr>
            <a:lvl2pPr>
              <a:defRPr sz="1200"/>
            </a:lvl2pPr>
            <a:lvl3pPr>
              <a:defRPr sz="11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Tree>
    <p:extLst>
      <p:ext uri="{BB962C8B-B14F-4D97-AF65-F5344CB8AC3E}">
        <p14:creationId xmlns:p14="http://schemas.microsoft.com/office/powerpoint/2010/main" val="4024276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ullets and Image">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4568265" y="704273"/>
            <a:ext cx="4575735" cy="4156364"/>
          </a:xfrm>
          <a:prstGeom prst="rect">
            <a:avLst/>
          </a:prstGeom>
        </p:spPr>
        <p:txBody>
          <a:bodyPr vert="horz" anchor="ctr"/>
          <a:lstStyle>
            <a:lvl1pPr marL="0" indent="0" algn="ctr">
              <a:buNone/>
              <a:defRPr/>
            </a:lvl1pPr>
          </a:lstStyle>
          <a:p>
            <a:r>
              <a:rPr lang="en-US" dirty="0" smtClean="0"/>
              <a:t> </a:t>
            </a:r>
            <a:endParaRPr lang="en-US" dirty="0"/>
          </a:p>
        </p:txBody>
      </p:sp>
      <p:sp>
        <p:nvSpPr>
          <p:cNvPr id="3" name="Text Placeholder 2"/>
          <p:cNvSpPr>
            <a:spLocks noGrp="1"/>
          </p:cNvSpPr>
          <p:nvPr>
            <p:ph idx="1" hasCustomPrompt="1"/>
          </p:nvPr>
        </p:nvSpPr>
        <p:spPr>
          <a:xfrm>
            <a:off x="360364" y="1079898"/>
            <a:ext cx="3810584" cy="3383280"/>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2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061315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Numbered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52473" y="1079896"/>
            <a:ext cx="8332740" cy="3383280"/>
          </a:xfrm>
          <a:prstGeom prst="rect">
            <a:avLst/>
          </a:prstGeom>
        </p:spPr>
        <p:txBody>
          <a:bodyPr lIns="68580" tIns="34290" rIns="68580" bIns="34290">
            <a:noAutofit/>
          </a:bodyPr>
          <a:lstStyle>
            <a:lvl1pPr marL="342900" indent="-342900">
              <a:lnSpc>
                <a:spcPts val="1800"/>
              </a:lnSpc>
              <a:spcBef>
                <a:spcPts val="0"/>
              </a:spcBef>
              <a:spcAft>
                <a:spcPts val="1800"/>
              </a:spcAft>
              <a:buSzPct val="140000"/>
              <a:buFont typeface="+mj-lt"/>
              <a:buAutoNum type="arabicPeriod"/>
              <a:defRPr sz="1500" baseline="0"/>
            </a:lvl1pPr>
            <a:lvl2pPr>
              <a:defRPr sz="1400"/>
            </a:lvl2pPr>
            <a:lvl3pPr>
              <a:defRPr sz="1200"/>
            </a:lvl3pPr>
            <a:lvl4pPr>
              <a:defRPr sz="1000"/>
            </a:lvl4pPr>
            <a:lvl5pPr>
              <a:defRPr sz="800"/>
            </a:lvl5pPr>
            <a:lvl6pPr>
              <a:defRPr sz="1500"/>
            </a:lvl6pPr>
            <a:lvl7pPr>
              <a:defRPr sz="1500"/>
            </a:lvl7pPr>
            <a:lvl8pPr>
              <a:defRPr sz="1500"/>
            </a:lvl8pPr>
            <a:lvl9pPr>
              <a:defRPr sz="1500"/>
            </a:lvl9pPr>
          </a:lstStyle>
          <a:p>
            <a:pPr lvl="0"/>
            <a:r>
              <a:rPr lang="en-US" dirty="0" smtClean="0"/>
              <a:t>Click to add numbered list</a:t>
            </a:r>
          </a:p>
          <a:p>
            <a:pPr lvl="0"/>
            <a:r>
              <a:rPr lang="en-US" dirty="0" smtClean="0"/>
              <a:t>Click to add numbered list</a:t>
            </a:r>
          </a:p>
          <a:p>
            <a:pPr lvl="0"/>
            <a:r>
              <a:rPr lang="en-US" dirty="0" smtClean="0"/>
              <a:t>Click to add numbered list</a:t>
            </a:r>
          </a:p>
          <a:p>
            <a:pPr lvl="0"/>
            <a:r>
              <a:rPr lang="en-US" dirty="0" smtClean="0"/>
              <a:t>Click to add numbered list</a:t>
            </a:r>
          </a:p>
        </p:txBody>
      </p:sp>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57373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4" name="Rectangle 13"/>
          <p:cNvSpPr/>
          <p:nvPr userDrawn="1"/>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a:p>
        </p:txBody>
      </p:sp>
      <p:sp>
        <p:nvSpPr>
          <p:cNvPr id="12" name="Picture Placeholder 5"/>
          <p:cNvSpPr>
            <a:spLocks noGrp="1"/>
          </p:cNvSpPr>
          <p:nvPr>
            <p:ph type="pic" sz="quarter" idx="10" hasCustomPrompt="1"/>
          </p:nvPr>
        </p:nvSpPr>
        <p:spPr>
          <a:xfrm>
            <a:off x="0" y="0"/>
            <a:ext cx="9144000" cy="5143500"/>
          </a:xfrm>
          <a:prstGeom prst="rect">
            <a:avLst/>
          </a:prstGeom>
        </p:spPr>
        <p:txBody>
          <a:bodyPr lIns="68580" tIns="34290" rIns="68580" bIns="34290" anchor="t"/>
          <a:lstStyle>
            <a:lvl1pPr marL="0" indent="0" algn="ctr">
              <a:buNone/>
              <a:defRPr/>
            </a:lvl1pPr>
          </a:lstStyle>
          <a:p>
            <a:pPr lvl="0"/>
            <a:r>
              <a:rPr lang="en-US" dirty="0" smtClean="0"/>
              <a:t>Insert Image</a:t>
            </a:r>
          </a:p>
        </p:txBody>
      </p:sp>
      <p:sp>
        <p:nvSpPr>
          <p:cNvPr id="7" name="Text Placeholder 12"/>
          <p:cNvSpPr>
            <a:spLocks noGrp="1"/>
          </p:cNvSpPr>
          <p:nvPr>
            <p:ph type="body" sz="quarter" idx="13" hasCustomPrompt="1"/>
          </p:nvPr>
        </p:nvSpPr>
        <p:spPr>
          <a:xfrm>
            <a:off x="872404" y="3947727"/>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4" y="3394370"/>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4" y="2869953"/>
            <a:ext cx="5285757" cy="647100"/>
          </a:xfrm>
          <a:prstGeom prst="rect">
            <a:avLst/>
          </a:prstGeom>
          <a:solidFill>
            <a:srgbClr val="2FC2D9"/>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4" y="2496458"/>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500" dirty="0"/>
          </a:p>
        </p:txBody>
      </p:sp>
      <p:sp>
        <p:nvSpPr>
          <p:cNvPr id="15" name="Text Placeholder 14"/>
          <p:cNvSpPr>
            <a:spLocks noGrp="1"/>
          </p:cNvSpPr>
          <p:nvPr>
            <p:ph type="body" sz="quarter" idx="14" hasCustomPrompt="1"/>
          </p:nvPr>
        </p:nvSpPr>
        <p:spPr>
          <a:xfrm>
            <a:off x="866628" y="2457127"/>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2953686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8"/>
            <a:ext cx="8339328" cy="3383280"/>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baseline="0">
                <a:solidFill>
                  <a:schemeClr val="tx1"/>
                </a:solidFill>
              </a:defRPr>
            </a:lvl1pPr>
            <a:lvl2pPr marL="557213" indent="-214313">
              <a:lnSpc>
                <a:spcPct val="120000"/>
              </a:lnSpc>
              <a:buClr>
                <a:schemeClr val="tx1"/>
              </a:buClr>
              <a:buSzPct val="100000"/>
              <a:buFont typeface="Lucida Grande"/>
              <a:buChar char="–"/>
              <a:defRPr sz="1200" baseline="0">
                <a:solidFill>
                  <a:schemeClr val="tx1"/>
                </a:solidFill>
              </a:defRPr>
            </a:lvl2pPr>
            <a:lvl3pPr>
              <a:lnSpc>
                <a:spcPct val="120000"/>
              </a:lnSpc>
              <a:defRPr sz="1100" baseline="0">
                <a:solidFill>
                  <a:schemeClr val="tx1"/>
                </a:solidFill>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754562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633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856480"/>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sp>
        <p:nvSpPr>
          <p:cNvPr id="3" name="TextBox 2"/>
          <p:cNvSpPr txBox="1"/>
          <p:nvPr userDrawn="1"/>
        </p:nvSpPr>
        <p:spPr>
          <a:xfrm>
            <a:off x="7421113" y="4900039"/>
            <a:ext cx="1493520" cy="192360"/>
          </a:xfrm>
          <a:prstGeom prst="rect">
            <a:avLst/>
          </a:prstGeom>
          <a:noFill/>
        </p:spPr>
        <p:txBody>
          <a:bodyPr wrap="square" lIns="68580" tIns="34290" rIns="68580" bIns="34290" rtlCol="0">
            <a:spAutoFit/>
          </a:bodyPr>
          <a:lstStyle/>
          <a:p>
            <a:pPr algn="r"/>
            <a:fld id="{C2C0EDAD-27A0-9447-9004-E733B36B95C3}" type="slidenum">
              <a:rPr lang="en-US" sz="800" b="0" i="0" smtClean="0">
                <a:solidFill>
                  <a:srgbClr val="CCCCCC"/>
                </a:solidFill>
                <a:latin typeface="Trebuchet MS"/>
                <a:cs typeface="Trebuchet MS"/>
              </a:rPr>
              <a:pPr algn="r"/>
              <a:t>‹#›</a:t>
            </a:fld>
            <a:endParaRPr lang="en-US" sz="800" b="0" i="0" dirty="0">
              <a:solidFill>
                <a:srgbClr val="CCCCCC"/>
              </a:solidFill>
              <a:latin typeface="Trebuchet MS"/>
              <a:cs typeface="Trebuchet MS"/>
            </a:endParaRPr>
          </a:p>
        </p:txBody>
      </p:sp>
      <p:sp>
        <p:nvSpPr>
          <p:cNvPr id="4" name="TextBox 3"/>
          <p:cNvSpPr txBox="1"/>
          <p:nvPr userDrawn="1"/>
        </p:nvSpPr>
        <p:spPr>
          <a:xfrm>
            <a:off x="880559" y="4921739"/>
            <a:ext cx="2316480" cy="161583"/>
          </a:xfrm>
          <a:prstGeom prst="rect">
            <a:avLst/>
          </a:prstGeom>
          <a:noFill/>
        </p:spPr>
        <p:txBody>
          <a:bodyPr wrap="square" lIns="68580" tIns="34290" rIns="68580" bIns="34290" rtlCol="0">
            <a:spAutoFit/>
          </a:bodyPr>
          <a:lstStyle/>
          <a:p>
            <a:r>
              <a:rPr lang="en-US" sz="600" b="0" i="0" kern="0" spc="15" dirty="0" smtClean="0">
                <a:solidFill>
                  <a:schemeClr val="accent1"/>
                </a:solidFill>
                <a:latin typeface="Trebuchet MS"/>
                <a:cs typeface="Trebuchet MS"/>
              </a:rPr>
              <a:t>CONFIDENTIAL</a:t>
            </a:r>
            <a:endParaRPr lang="en-US" sz="600" b="0" i="0" kern="0" spc="15" dirty="0">
              <a:solidFill>
                <a:schemeClr val="accent1"/>
              </a:solidFill>
              <a:latin typeface="Trebuchet MS"/>
              <a:cs typeface="Trebuchet MS"/>
            </a:endParaRPr>
          </a:p>
        </p:txBody>
      </p:sp>
      <p:cxnSp>
        <p:nvCxnSpPr>
          <p:cNvPr id="5" name="Straight Connector 4"/>
          <p:cNvCxnSpPr/>
          <p:nvPr userDrawn="1"/>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logo_footer.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232224" y="4931433"/>
            <a:ext cx="476250" cy="169417"/>
          </a:xfrm>
          <a:prstGeom prst="rect">
            <a:avLst/>
          </a:prstGeom>
        </p:spPr>
      </p:pic>
    </p:spTree>
    <p:extLst>
      <p:ext uri="{BB962C8B-B14F-4D97-AF65-F5344CB8AC3E}">
        <p14:creationId xmlns:p14="http://schemas.microsoft.com/office/powerpoint/2010/main" val="200566891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50" r:id="rId3"/>
    <p:sldLayoutId id="2147483751" r:id="rId4"/>
    <p:sldLayoutId id="2147483752" r:id="rId5"/>
    <p:sldLayoutId id="2147483754" r:id="rId6"/>
    <p:sldLayoutId id="2147483756" r:id="rId7"/>
    <p:sldLayoutId id="2147483711" r:id="rId8"/>
    <p:sldLayoutId id="2147483749" r:id="rId9"/>
    <p:sldLayoutId id="2147483767" r:id="rId10"/>
    <p:sldLayoutId id="2147483768"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55.gi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hyperlink" Target="http://seleniumhq.org/projects/webdriver/" TargetMode="External"/><Relationship Id="rId7" Type="http://schemas.openxmlformats.org/officeDocument/2006/relationships/hyperlink" Target="http://toolsqa.com/selenium-webdriver/" TargetMode="External"/><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hyperlink" Target="http://seleniumhq.org/docs/03_webdriver.html" TargetMode="External"/><Relationship Id="rId5" Type="http://schemas.openxmlformats.org/officeDocument/2006/relationships/hyperlink" Target="https://github.com/seleniumhq/selenium" TargetMode="External"/><Relationship Id="rId4" Type="http://schemas.openxmlformats.org/officeDocument/2006/relationships/hyperlink" Target="http://seleniumhq.org/download/"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www.w3.org/testing/Activity"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hyperlink" Target="http://www.seleniumhq.org/download/"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lake_view.jpg"/>
          <p:cNvPicPr>
            <a:picLocks noGrp="1" noChangeAspect="1"/>
          </p:cNvPicPr>
          <p:nvPr>
            <p:ph type="pic" sz="quarter" idx="18"/>
          </p:nvPr>
        </p:nvPicPr>
        <p:blipFill>
          <a:blip r:embed="rId2" cstate="screen">
            <a:extLst>
              <a:ext uri="{28A0092B-C50C-407E-A947-70E740481C1C}">
                <a14:useLocalDpi xmlns:a14="http://schemas.microsoft.com/office/drawing/2010/main"/>
              </a:ext>
            </a:extLst>
          </a:blip>
          <a:srcRect/>
          <a:stretch>
            <a:fillRect/>
          </a:stretch>
        </p:blipFill>
        <p:spPr/>
      </p:pic>
      <p:sp>
        <p:nvSpPr>
          <p:cNvPr id="3" name="Text Placeholder 2"/>
          <p:cNvSpPr>
            <a:spLocks noGrp="1"/>
          </p:cNvSpPr>
          <p:nvPr>
            <p:ph type="body" sz="quarter" idx="15"/>
          </p:nvPr>
        </p:nvSpPr>
        <p:spPr>
          <a:xfrm>
            <a:off x="631825" y="1556683"/>
            <a:ext cx="6910388" cy="1091068"/>
          </a:xfrm>
        </p:spPr>
        <p:txBody>
          <a:bodyPr/>
          <a:lstStyle/>
          <a:p>
            <a:r>
              <a:rPr lang="en-US" dirty="0" smtClean="0"/>
              <a:t>Module 6:</a:t>
            </a:r>
          </a:p>
          <a:p>
            <a:r>
              <a:rPr lang="en-US" dirty="0" smtClean="0"/>
              <a:t>Selenium WebDriver</a:t>
            </a:r>
          </a:p>
        </p:txBody>
      </p:sp>
      <p:sp>
        <p:nvSpPr>
          <p:cNvPr id="4" name="Text Placeholder 3"/>
          <p:cNvSpPr>
            <a:spLocks noGrp="1"/>
          </p:cNvSpPr>
          <p:nvPr>
            <p:ph type="body" sz="quarter" idx="16"/>
          </p:nvPr>
        </p:nvSpPr>
        <p:spPr/>
        <p:txBody>
          <a:bodyPr/>
          <a:lstStyle/>
          <a:p>
            <a:r>
              <a:rPr lang="en-US" dirty="0" smtClean="0"/>
              <a:t>by Uladzimir Zviartouski</a:t>
            </a:r>
            <a:endParaRPr lang="en-US" dirty="0"/>
          </a:p>
        </p:txBody>
      </p:sp>
      <p:sp>
        <p:nvSpPr>
          <p:cNvPr id="5" name="Text Placeholder 4"/>
          <p:cNvSpPr>
            <a:spLocks noGrp="1"/>
          </p:cNvSpPr>
          <p:nvPr>
            <p:ph type="body" sz="quarter" idx="17"/>
          </p:nvPr>
        </p:nvSpPr>
        <p:spPr/>
        <p:txBody>
          <a:bodyPr>
            <a:normAutofit lnSpcReduction="10000"/>
          </a:bodyPr>
          <a:lstStyle/>
          <a:p>
            <a:r>
              <a:rPr lang="en-US" dirty="0" smtClean="0">
                <a:latin typeface="Trebuchet MS"/>
                <a:cs typeface="Trebuchet MS"/>
              </a:rPr>
              <a:t>JANUARY </a:t>
            </a:r>
            <a:r>
              <a:rPr lang="en-US" dirty="0" smtClean="0">
                <a:latin typeface="Trebuchet MS"/>
                <a:cs typeface="Trebuchet MS"/>
              </a:rPr>
              <a:t>29, 2016</a:t>
            </a:r>
            <a:endParaRPr lang="en-US" dirty="0">
              <a:latin typeface="Trebuchet MS"/>
              <a:cs typeface="Trebuchet MS"/>
            </a:endParaRPr>
          </a:p>
        </p:txBody>
      </p:sp>
      <p:pic>
        <p:nvPicPr>
          <p:cNvPr id="18" name="Picture Placeholder 17" descr="logo_cover_5.png"/>
          <p:cNvPicPr>
            <a:picLocks noGrp="1" noChangeAspect="1"/>
          </p:cNvPicPr>
          <p:nvPr>
            <p:ph type="pic" sz="quarter" idx="19"/>
          </p:nvPr>
        </p:nvPicPr>
        <p:blipFill>
          <a:blip r:embed="rId3" cstate="screen">
            <a:extLst>
              <a:ext uri="{28A0092B-C50C-407E-A947-70E740481C1C}">
                <a14:useLocalDpi xmlns:a14="http://schemas.microsoft.com/office/drawing/2010/main"/>
              </a:ext>
            </a:extLst>
          </a:blip>
          <a:srcRect t="3538" b="3538"/>
          <a:stretch>
            <a:fillRect/>
          </a:stretch>
        </p:blipFill>
        <p:spPr/>
      </p:pic>
    </p:spTree>
    <p:extLst>
      <p:ext uri="{BB962C8B-B14F-4D97-AF65-F5344CB8AC3E}">
        <p14:creationId xmlns:p14="http://schemas.microsoft.com/office/powerpoint/2010/main" val="17158622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1. SELENIUM WEBDRIVER VS. SELENIUM RC</a:t>
            </a:r>
            <a:endParaRPr lang="en-US" dirty="0"/>
          </a:p>
        </p:txBody>
      </p:sp>
      <p:sp>
        <p:nvSpPr>
          <p:cNvPr id="3" name="Объект 2"/>
          <p:cNvSpPr>
            <a:spLocks noGrp="1"/>
          </p:cNvSpPr>
          <p:nvPr>
            <p:ph idx="1"/>
          </p:nvPr>
        </p:nvSpPr>
        <p:spPr/>
        <p:txBody>
          <a:bodyPr/>
          <a:lstStyle/>
          <a:p>
            <a:r>
              <a:rPr lang="en-US" dirty="0" smtClean="0"/>
              <a:t>Selenium RC sends commands to browsers via JavaScript (Selenium Core) </a:t>
            </a:r>
          </a:p>
          <a:p>
            <a:endParaRPr lang="en-US" dirty="0" smtClean="0"/>
          </a:p>
          <a:p>
            <a:r>
              <a:rPr lang="en-US" dirty="0" smtClean="0"/>
              <a:t>Selenium WebDriver sends commands to browsers using browser native interfaces</a:t>
            </a:r>
            <a:endParaRPr lang="en-US" dirty="0"/>
          </a:p>
        </p:txBody>
      </p:sp>
      <p:pic>
        <p:nvPicPr>
          <p:cNvPr id="4098" name="Picture 2" descr="http://3.bp.blogspot.com/-P09KOoCLBCw/UJc959gae_I/AAAAAAAAAtc/N_LMxsi31kI/s640/h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605" y="2008408"/>
            <a:ext cx="3996013" cy="2453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4301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1. WHAT IS WEBDRIVER? DEFINITION</a:t>
            </a:r>
            <a:endParaRPr lang="en-US" dirty="0"/>
          </a:p>
        </p:txBody>
      </p:sp>
      <p:sp>
        <p:nvSpPr>
          <p:cNvPr id="3" name="Content Placeholder 2"/>
          <p:cNvSpPr>
            <a:spLocks noGrp="1"/>
          </p:cNvSpPr>
          <p:nvPr>
            <p:ph idx="1"/>
          </p:nvPr>
        </p:nvSpPr>
        <p:spPr>
          <a:xfrm>
            <a:off x="352473" y="951992"/>
            <a:ext cx="8339328" cy="3383280"/>
          </a:xfrm>
        </p:spPr>
        <p:txBody>
          <a:bodyPr/>
          <a:lstStyle/>
          <a:p>
            <a:r>
              <a:rPr lang="en-US" dirty="0"/>
              <a:t>Selenium </a:t>
            </a:r>
            <a:r>
              <a:rPr lang="en-US" dirty="0" smtClean="0"/>
              <a:t>WebDriver, or Selenium 2.0 </a:t>
            </a:r>
            <a:r>
              <a:rPr lang="en-US" dirty="0"/>
              <a:t>(widespread </a:t>
            </a:r>
            <a:r>
              <a:rPr lang="en-US" dirty="0" smtClean="0"/>
              <a:t>abbreviation - WebDriver) is a </a:t>
            </a:r>
            <a:r>
              <a:rPr lang="en-US" dirty="0"/>
              <a:t>software library for browser </a:t>
            </a:r>
            <a:r>
              <a:rPr lang="en-US" dirty="0" smtClean="0"/>
              <a:t>management.</a:t>
            </a:r>
            <a:endParaRPr lang="ru-RU" dirty="0" smtClean="0"/>
          </a:p>
          <a:p>
            <a:r>
              <a:rPr lang="en-US" dirty="0" smtClean="0"/>
              <a:t>WebDriver</a:t>
            </a:r>
            <a:r>
              <a:rPr lang="ru-RU" dirty="0" smtClean="0"/>
              <a:t> </a:t>
            </a:r>
            <a:r>
              <a:rPr lang="en-US" dirty="0" smtClean="0"/>
              <a:t>is not a tool for </a:t>
            </a:r>
            <a:r>
              <a:rPr lang="en-US" dirty="0"/>
              <a:t>test automation (such </a:t>
            </a:r>
            <a:r>
              <a:rPr lang="en-US" dirty="0" smtClean="0"/>
              <a:t>as </a:t>
            </a:r>
            <a:r>
              <a:rPr lang="en-US" dirty="0" err="1"/>
              <a:t>TestComplete</a:t>
            </a:r>
            <a:r>
              <a:rPr lang="en-US" dirty="0"/>
              <a:t>, </a:t>
            </a:r>
            <a:r>
              <a:rPr lang="en-US" dirty="0" err="1"/>
              <a:t>QuickTest</a:t>
            </a:r>
            <a:r>
              <a:rPr lang="en-US" dirty="0"/>
              <a:t> </a:t>
            </a:r>
            <a:r>
              <a:rPr lang="en-US" dirty="0" smtClean="0"/>
              <a:t>Pro, …).</a:t>
            </a:r>
          </a:p>
          <a:p>
            <a:endParaRPr lang="en-US" dirty="0" smtClean="0"/>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1869672"/>
            <a:ext cx="3808083" cy="2736893"/>
          </a:xfrm>
          <a:prstGeom prst="rect">
            <a:avLst/>
          </a:prstGeom>
        </p:spPr>
      </p:pic>
    </p:spTree>
    <p:extLst>
      <p:ext uri="{BB962C8B-B14F-4D97-AF65-F5344CB8AC3E}">
        <p14:creationId xmlns:p14="http://schemas.microsoft.com/office/powerpoint/2010/main" val="42933098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1. WHAT IS WEBDRIVER?</a:t>
            </a:r>
            <a:r>
              <a:rPr lang="ru-RU" dirty="0" smtClean="0"/>
              <a:t> </a:t>
            </a:r>
            <a:r>
              <a:rPr lang="en-US" dirty="0" smtClean="0"/>
              <a:t>WORKFLOW</a:t>
            </a:r>
            <a:endParaRPr lang="en-US" dirty="0"/>
          </a:p>
        </p:txBody>
      </p:sp>
      <p:sp>
        <p:nvSpPr>
          <p:cNvPr id="3" name="Объект 2"/>
          <p:cNvSpPr>
            <a:spLocks noGrp="1"/>
          </p:cNvSpPr>
          <p:nvPr>
            <p:ph idx="1"/>
          </p:nvPr>
        </p:nvSpPr>
        <p:spPr>
          <a:xfrm>
            <a:off x="1030165" y="1065718"/>
            <a:ext cx="3002627" cy="3383280"/>
          </a:xfrm>
        </p:spPr>
        <p:txBody>
          <a:bodyPr>
            <a:normAutofit lnSpcReduction="10000"/>
          </a:bodyPr>
          <a:lstStyle/>
          <a:p>
            <a:pPr marL="257175" indent="-257175">
              <a:buAutoNum type="arabicParenR"/>
            </a:pPr>
            <a:r>
              <a:rPr lang="en-US" dirty="0" smtClean="0"/>
              <a:t>A </a:t>
            </a:r>
            <a:r>
              <a:rPr lang="en-US" dirty="0" smtClean="0"/>
              <a:t>automation developer creates </a:t>
            </a:r>
            <a:r>
              <a:rPr lang="en-US" dirty="0" smtClean="0"/>
              <a:t>a scenario in any high level language (using a corresponding library)</a:t>
            </a:r>
          </a:p>
          <a:p>
            <a:pPr marL="257175" indent="-257175">
              <a:buAutoNum type="arabicParenR"/>
            </a:pPr>
            <a:endParaRPr lang="en-US" dirty="0"/>
          </a:p>
          <a:p>
            <a:pPr marL="257175" indent="-257175">
              <a:buAutoNum type="arabicParenR"/>
            </a:pPr>
            <a:r>
              <a:rPr lang="en-US" dirty="0"/>
              <a:t>The scenario is </a:t>
            </a:r>
            <a:r>
              <a:rPr lang="en-US" dirty="0" smtClean="0"/>
              <a:t>accepted</a:t>
            </a:r>
            <a:r>
              <a:rPr lang="ru-RU" dirty="0" smtClean="0"/>
              <a:t> </a:t>
            </a:r>
            <a:r>
              <a:rPr lang="en-US" dirty="0"/>
              <a:t>by WebDriver and </a:t>
            </a:r>
            <a:r>
              <a:rPr lang="en-US" dirty="0" smtClean="0"/>
              <a:t>transformed</a:t>
            </a:r>
            <a:r>
              <a:rPr lang="ru-RU" dirty="0"/>
              <a:t> </a:t>
            </a:r>
            <a:r>
              <a:rPr lang="en-US" dirty="0" smtClean="0"/>
              <a:t>into the language, that a particular browser (depends on WebDriver type) understands</a:t>
            </a:r>
          </a:p>
          <a:p>
            <a:pPr marL="257175" indent="-257175">
              <a:buAutoNum type="arabicParenR"/>
            </a:pPr>
            <a:endParaRPr lang="en-US" dirty="0"/>
          </a:p>
          <a:p>
            <a:pPr marL="257175" indent="-257175">
              <a:buAutoNum type="arabicParenR"/>
            </a:pPr>
            <a:r>
              <a:rPr lang="en-US" dirty="0" smtClean="0"/>
              <a:t>Browser performs the manipulations, that were described in the first step</a:t>
            </a:r>
            <a:endParaRPr lang="en-US" dirty="0"/>
          </a:p>
        </p:txBody>
      </p:sp>
      <p:pic>
        <p:nvPicPr>
          <p:cNvPr id="3074" name="Picture 2" descr="https://lh5.googleusercontent.com/-dZP4xffGU1U/VA7dwiVCO9I/AAAAAAAACsA/lAy7YE4O_9c/w523-h542-no/selenium-webdriver-workfl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9982" y="1078992"/>
            <a:ext cx="3251869" cy="3370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8991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1. SUPPORTED BROWSERS</a:t>
            </a:r>
            <a:endParaRPr lang="en-US" dirty="0"/>
          </a:p>
        </p:txBody>
      </p:sp>
      <p:sp>
        <p:nvSpPr>
          <p:cNvPr id="3" name="Объект 2"/>
          <p:cNvSpPr>
            <a:spLocks noGrp="1"/>
          </p:cNvSpPr>
          <p:nvPr>
            <p:ph idx="1"/>
          </p:nvPr>
        </p:nvSpPr>
        <p:spPr>
          <a:xfrm>
            <a:off x="880110" y="1113282"/>
            <a:ext cx="2914665" cy="3218688"/>
          </a:xfrm>
        </p:spPr>
        <p:txBody>
          <a:bodyPr>
            <a:normAutofit/>
          </a:bodyPr>
          <a:lstStyle/>
          <a:p>
            <a:r>
              <a:rPr lang="en-US" b="1" dirty="0" smtClean="0"/>
              <a:t>Wide variety of browsers supported:</a:t>
            </a:r>
            <a:endParaRPr lang="en-US" b="1" dirty="0" smtClean="0"/>
          </a:p>
          <a:p>
            <a:pPr marL="285750" indent="-285750">
              <a:buFont typeface="Arial" panose="020B0604020202020204" pitchFamily="34" charset="0"/>
              <a:buChar char="•"/>
            </a:pPr>
            <a:r>
              <a:rPr lang="en-US" dirty="0" smtClean="0"/>
              <a:t>Firefox (all the version, where Selenium IDE is available)</a:t>
            </a:r>
          </a:p>
          <a:p>
            <a:pPr marL="285750" indent="-285750">
              <a:buFont typeface="Arial" panose="020B0604020202020204" pitchFamily="34" charset="0"/>
              <a:buChar char="•"/>
            </a:pPr>
            <a:r>
              <a:rPr lang="en-US" dirty="0" smtClean="0"/>
              <a:t>IE (7-10, 11 – additional configuration required)</a:t>
            </a:r>
          </a:p>
          <a:p>
            <a:pPr marL="285750" indent="-285750">
              <a:buFont typeface="Arial" panose="020B0604020202020204" pitchFamily="34" charset="0"/>
              <a:buChar char="•"/>
            </a:pPr>
            <a:r>
              <a:rPr lang="en-US" dirty="0" smtClean="0"/>
              <a:t>Edge (not all major features yet implemented)</a:t>
            </a:r>
          </a:p>
          <a:p>
            <a:pPr marL="285750" indent="-285750">
              <a:buFont typeface="Arial" panose="020B0604020202020204" pitchFamily="34" charset="0"/>
              <a:buChar char="•"/>
            </a:pPr>
            <a:r>
              <a:rPr lang="en-US" dirty="0" smtClean="0"/>
              <a:t>Safari (</a:t>
            </a:r>
            <a:r>
              <a:rPr lang="en-US" dirty="0"/>
              <a:t>5.1</a:t>
            </a:r>
            <a:r>
              <a:rPr lang="en-US" dirty="0" smtClean="0"/>
              <a:t>+)</a:t>
            </a:r>
          </a:p>
          <a:p>
            <a:pPr marL="285750" indent="-285750">
              <a:buFont typeface="Arial" panose="020B0604020202020204" pitchFamily="34" charset="0"/>
              <a:buChar char="•"/>
            </a:pPr>
            <a:r>
              <a:rPr lang="en-US" dirty="0" smtClean="0"/>
              <a:t>Opera (</a:t>
            </a:r>
            <a:r>
              <a:rPr lang="en-US" dirty="0"/>
              <a:t>Opera Software</a:t>
            </a:r>
            <a:r>
              <a:rPr lang="en-US" dirty="0" smtClean="0"/>
              <a:t>)</a:t>
            </a:r>
          </a:p>
          <a:p>
            <a:pPr marL="285750" indent="-285750">
              <a:buFont typeface="Arial" panose="020B0604020202020204" pitchFamily="34" charset="0"/>
              <a:buChar char="•"/>
            </a:pPr>
            <a:r>
              <a:rPr lang="en-US" dirty="0" smtClean="0"/>
              <a:t>Chrome (</a:t>
            </a:r>
            <a:r>
              <a:rPr lang="en-US" dirty="0"/>
              <a:t>Chromium</a:t>
            </a:r>
            <a:r>
              <a:rPr lang="en-US" dirty="0" smtClean="0"/>
              <a:t>)</a:t>
            </a:r>
          </a:p>
        </p:txBody>
      </p:sp>
      <p:pic>
        <p:nvPicPr>
          <p:cNvPr id="4" name="Picture 2" descr="http://funcorner.eu/wp-content/uploads/battle-of-the-browsers.jpg"/>
          <p:cNvPicPr>
            <a:picLocks noChangeAspect="1" noChangeArrowheads="1"/>
          </p:cNvPicPr>
          <p:nvPr/>
        </p:nvPicPr>
        <p:blipFill>
          <a:blip r:embed="rId3" cstate="print">
            <a:clrChange>
              <a:clrFrom>
                <a:srgbClr val="F7F9EB"/>
              </a:clrFrom>
              <a:clrTo>
                <a:srgbClr val="F7F9EB">
                  <a:alpha val="0"/>
                </a:srgbClr>
              </a:clrTo>
            </a:clrChange>
          </a:blip>
          <a:srcRect r="6346" b="5769"/>
          <a:stretch>
            <a:fillRect/>
          </a:stretch>
        </p:blipFill>
        <p:spPr bwMode="auto">
          <a:xfrm>
            <a:off x="5652121" y="836894"/>
            <a:ext cx="2251619" cy="1495223"/>
          </a:xfrm>
          <a:prstGeom prst="rect">
            <a:avLst/>
          </a:prstGeom>
          <a:noFill/>
        </p:spPr>
      </p:pic>
      <p:pic>
        <p:nvPicPr>
          <p:cNvPr id="2050" name="Picture 2" descr="http://stats.areppim.com/ressources/webbrowser_af_timeseries_601x46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2030" y="2469495"/>
            <a:ext cx="2934277" cy="2250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5701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1. SUPPORTED PLATFORMS</a:t>
            </a:r>
            <a:endParaRPr lang="en-US" dirty="0"/>
          </a:p>
        </p:txBody>
      </p:sp>
      <p:sp>
        <p:nvSpPr>
          <p:cNvPr id="10" name="Content Placeholder 2"/>
          <p:cNvSpPr txBox="1">
            <a:spLocks/>
          </p:cNvSpPr>
          <p:nvPr/>
        </p:nvSpPr>
        <p:spPr>
          <a:xfrm>
            <a:off x="670425" y="1332375"/>
            <a:ext cx="1661057" cy="2827681"/>
          </a:xfrm>
          <a:prstGeom prst="rect">
            <a:avLst/>
          </a:prstGeom>
        </p:spPr>
        <p:txBody>
          <a:bodyPr vert="horz" lIns="68580" tIns="34290" rIns="68580" bIns="34290" rtlCol="0">
            <a:normAutofit/>
          </a:bodyPr>
          <a:lstStyle>
            <a:lvl1pPr marL="0" indent="0" algn="l" defTabSz="342900" rtl="0" eaLnBrk="1" latinLnBrk="0" hangingPunct="1">
              <a:lnSpc>
                <a:spcPct val="120000"/>
              </a:lnSpc>
              <a:spcBef>
                <a:spcPts val="0"/>
              </a:spcBef>
              <a:buFont typeface="Arial"/>
              <a:buNone/>
              <a:defRPr sz="1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12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1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85750" indent="-285750">
              <a:buFont typeface="Arial" panose="020B0604020202020204" pitchFamily="34" charset="0"/>
              <a:buChar char="•"/>
            </a:pPr>
            <a:r>
              <a:rPr lang="en-US" sz="2000" b="1" dirty="0" smtClean="0"/>
              <a:t>Windows</a:t>
            </a:r>
          </a:p>
          <a:p>
            <a:pPr marL="285750" indent="-285750">
              <a:buFont typeface="Arial" panose="020B0604020202020204" pitchFamily="34" charset="0"/>
              <a:buChar char="•"/>
            </a:pPr>
            <a:r>
              <a:rPr lang="en-US" sz="2000" b="1" dirty="0" smtClean="0"/>
              <a:t>Linux</a:t>
            </a:r>
          </a:p>
          <a:p>
            <a:pPr marL="285750" indent="-285750">
              <a:buFont typeface="Arial" panose="020B0604020202020204" pitchFamily="34" charset="0"/>
              <a:buChar char="•"/>
            </a:pPr>
            <a:r>
              <a:rPr lang="en-US" sz="2000" b="1" dirty="0" smtClean="0"/>
              <a:t>Mac OS</a:t>
            </a:r>
          </a:p>
          <a:p>
            <a:pPr marL="285750" indent="-285750">
              <a:buFont typeface="Arial" panose="020B0604020202020204" pitchFamily="34" charset="0"/>
              <a:buChar char="•"/>
            </a:pPr>
            <a:r>
              <a:rPr lang="en-US" sz="2000" b="1" dirty="0" smtClean="0"/>
              <a:t>OS X</a:t>
            </a:r>
          </a:p>
          <a:p>
            <a:pPr marL="285750" indent="-285750">
              <a:buFont typeface="Arial" panose="020B0604020202020204" pitchFamily="34" charset="0"/>
              <a:buChar char="•"/>
            </a:pPr>
            <a:r>
              <a:rPr lang="en-US" sz="2000" b="1" dirty="0" smtClean="0"/>
              <a:t>Solaris</a:t>
            </a:r>
          </a:p>
          <a:p>
            <a:pPr marL="285750" indent="-285750">
              <a:buFont typeface="Arial" panose="020B0604020202020204" pitchFamily="34" charset="0"/>
              <a:buChar char="•"/>
            </a:pPr>
            <a:r>
              <a:rPr lang="en-US" sz="2000" b="1" dirty="0" smtClean="0"/>
              <a:t>Android</a:t>
            </a:r>
          </a:p>
          <a:p>
            <a:pPr marL="285750" indent="-285750">
              <a:buFont typeface="Arial" panose="020B0604020202020204" pitchFamily="34" charset="0"/>
              <a:buChar char="•"/>
            </a:pPr>
            <a:r>
              <a:rPr lang="en-US" sz="2000" b="1" dirty="0" smtClean="0"/>
              <a:t>iOS</a:t>
            </a:r>
          </a:p>
          <a:p>
            <a:endParaRPr lang="en-US" sz="2000" b="1" dirty="0" smtClean="0"/>
          </a:p>
          <a:p>
            <a:endParaRPr lang="en-US" sz="2000" b="1"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040" y="813441"/>
            <a:ext cx="3505200" cy="355235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6587" y="1171178"/>
            <a:ext cx="2511348" cy="1881087"/>
          </a:xfrm>
          <a:prstGeom prst="rect">
            <a:avLst/>
          </a:prstGeom>
        </p:spPr>
      </p:pic>
    </p:spTree>
    <p:extLst>
      <p:ext uri="{BB962C8B-B14F-4D97-AF65-F5344CB8AC3E}">
        <p14:creationId xmlns:p14="http://schemas.microsoft.com/office/powerpoint/2010/main" val="239758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 calcmode="lin" valueType="num">
                                      <p:cBhvr additive="base">
                                        <p:cTn id="25"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anim calcmode="lin" valueType="num">
                                      <p:cBhvr additive="base">
                                        <p:cTn id="31"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 calcmode="lin" valueType="num">
                                      <p:cBhvr additive="base">
                                        <p:cTn id="37"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xEl>
                                              <p:pRg st="6" end="6"/>
                                            </p:txEl>
                                          </p:spTgt>
                                        </p:tgtEl>
                                        <p:attrNameLst>
                                          <p:attrName>style.visibility</p:attrName>
                                        </p:attrNameLst>
                                      </p:cBhvr>
                                      <p:to>
                                        <p:strVal val="visible"/>
                                      </p:to>
                                    </p:set>
                                    <p:anim calcmode="lin" valueType="num">
                                      <p:cBhvr additive="base">
                                        <p:cTn id="43"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1. SUPPORTED PROGRAMMING LANGUAGES</a:t>
            </a:r>
            <a:endParaRPr lang="en-US" dirty="0"/>
          </a:p>
        </p:txBody>
      </p:sp>
      <p:sp>
        <p:nvSpPr>
          <p:cNvPr id="3" name="Объект 2"/>
          <p:cNvSpPr>
            <a:spLocks noGrp="1"/>
          </p:cNvSpPr>
          <p:nvPr>
            <p:ph idx="1"/>
          </p:nvPr>
        </p:nvSpPr>
        <p:spPr>
          <a:xfrm>
            <a:off x="700217" y="1078992"/>
            <a:ext cx="4087808" cy="3383280"/>
          </a:xfrm>
        </p:spPr>
        <p:txBody>
          <a:bodyPr>
            <a:normAutofit/>
          </a:bodyPr>
          <a:lstStyle/>
          <a:p>
            <a:r>
              <a:rPr lang="en-US" sz="1600" b="1" dirty="0" smtClean="0"/>
              <a:t>Programming languages (+ frameworks)</a:t>
            </a:r>
            <a:endParaRPr lang="ru-RU" sz="1600" b="1" dirty="0" smtClean="0"/>
          </a:p>
          <a:p>
            <a:endParaRPr lang="en-US" dirty="0" smtClean="0"/>
          </a:p>
          <a:p>
            <a:pPr marL="214313" indent="-214313">
              <a:buFontTx/>
              <a:buChar char="-"/>
            </a:pPr>
            <a:r>
              <a:rPr lang="en-US" dirty="0"/>
              <a:t>Java (JUnit, </a:t>
            </a:r>
            <a:r>
              <a:rPr lang="en-US" dirty="0" err="1"/>
              <a:t>TestNG</a:t>
            </a:r>
            <a:r>
              <a:rPr lang="en-US" dirty="0"/>
              <a:t>)</a:t>
            </a:r>
            <a:endParaRPr lang="en-US" dirty="0" smtClean="0"/>
          </a:p>
          <a:p>
            <a:pPr marL="214313" indent="-214313">
              <a:buFontTx/>
              <a:buChar char="-"/>
            </a:pPr>
            <a:r>
              <a:rPr lang="en-US" dirty="0"/>
              <a:t>JavaScript (</a:t>
            </a:r>
            <a:r>
              <a:rPr lang="en-US" dirty="0" err="1"/>
              <a:t>WebdriverJS</a:t>
            </a:r>
            <a:r>
              <a:rPr lang="en-US" dirty="0"/>
              <a:t>, </a:t>
            </a:r>
            <a:r>
              <a:rPr lang="en-US" dirty="0" err="1"/>
              <a:t>WebdriverIO</a:t>
            </a:r>
            <a:r>
              <a:rPr lang="en-US" dirty="0"/>
              <a:t>, </a:t>
            </a:r>
            <a:r>
              <a:rPr lang="en-US" dirty="0" err="1" smtClean="0"/>
              <a:t>NightwatchJS</a:t>
            </a:r>
            <a:r>
              <a:rPr lang="en-US" dirty="0" smtClean="0"/>
              <a:t>)</a:t>
            </a:r>
          </a:p>
          <a:p>
            <a:pPr marL="214313" indent="-214313">
              <a:buFontTx/>
              <a:buChar char="-"/>
            </a:pPr>
            <a:r>
              <a:rPr lang="en-US" dirty="0" smtClean="0"/>
              <a:t>C</a:t>
            </a:r>
            <a:r>
              <a:rPr lang="en-US" dirty="0"/>
              <a:t># (</a:t>
            </a:r>
            <a:r>
              <a:rPr lang="en-US" dirty="0" err="1"/>
              <a:t>NUnit</a:t>
            </a:r>
            <a:r>
              <a:rPr lang="en-US" dirty="0"/>
              <a:t>)</a:t>
            </a:r>
            <a:endParaRPr lang="en-US" dirty="0" smtClean="0"/>
          </a:p>
          <a:p>
            <a:pPr marL="214313" indent="-214313">
              <a:buFontTx/>
              <a:buChar char="-"/>
            </a:pPr>
            <a:r>
              <a:rPr lang="en-US" dirty="0" smtClean="0"/>
              <a:t>Objective-C</a:t>
            </a:r>
          </a:p>
          <a:p>
            <a:pPr marL="214313" indent="-214313">
              <a:buFontTx/>
              <a:buChar char="-"/>
            </a:pPr>
            <a:r>
              <a:rPr lang="en-US" dirty="0" smtClean="0"/>
              <a:t>Perl</a:t>
            </a:r>
          </a:p>
          <a:p>
            <a:pPr marL="214313" indent="-214313">
              <a:buFontTx/>
              <a:buChar char="-"/>
            </a:pPr>
            <a:r>
              <a:rPr lang="en-US" dirty="0"/>
              <a:t>PHP (</a:t>
            </a:r>
            <a:r>
              <a:rPr lang="en-US" dirty="0" err="1"/>
              <a:t>Behat</a:t>
            </a:r>
            <a:r>
              <a:rPr lang="en-US" dirty="0"/>
              <a:t> + Mink)</a:t>
            </a:r>
            <a:endParaRPr lang="en-US" dirty="0" smtClean="0"/>
          </a:p>
          <a:p>
            <a:pPr marL="214313" indent="-214313">
              <a:buFontTx/>
              <a:buChar char="-"/>
            </a:pPr>
            <a:r>
              <a:rPr lang="en-US" dirty="0"/>
              <a:t>Python (</a:t>
            </a:r>
            <a:r>
              <a:rPr lang="en-US" dirty="0" err="1"/>
              <a:t>unittest</a:t>
            </a:r>
            <a:r>
              <a:rPr lang="en-US" dirty="0"/>
              <a:t>, </a:t>
            </a:r>
            <a:r>
              <a:rPr lang="en-US" dirty="0" err="1"/>
              <a:t>pyunit</a:t>
            </a:r>
            <a:r>
              <a:rPr lang="en-US" dirty="0"/>
              <a:t>, </a:t>
            </a:r>
            <a:r>
              <a:rPr lang="en-US" dirty="0" err="1"/>
              <a:t>py.test</a:t>
            </a:r>
            <a:r>
              <a:rPr lang="en-US" dirty="0"/>
              <a:t>, robot framework</a:t>
            </a:r>
            <a:r>
              <a:rPr lang="en-US" dirty="0" smtClean="0"/>
              <a:t>)</a:t>
            </a:r>
            <a:endParaRPr lang="en-US" dirty="0" smtClean="0"/>
          </a:p>
          <a:p>
            <a:pPr marL="214313" indent="-214313">
              <a:buFontTx/>
              <a:buChar char="-"/>
            </a:pPr>
            <a:r>
              <a:rPr lang="en-US" dirty="0"/>
              <a:t>Ruby (</a:t>
            </a:r>
            <a:r>
              <a:rPr lang="en-US" dirty="0" err="1"/>
              <a:t>RSpec</a:t>
            </a:r>
            <a:r>
              <a:rPr lang="en-US" dirty="0"/>
              <a:t>, Test::Unit)</a:t>
            </a:r>
            <a:endParaRPr lang="en-US" dirty="0" smtClean="0"/>
          </a:p>
        </p:txBody>
      </p:sp>
      <p:pic>
        <p:nvPicPr>
          <p:cNvPr id="1026" name="Picture 2" descr="https://i.imgur.com/OjVonS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581" y="1602256"/>
            <a:ext cx="3112901" cy="233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0823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1. WHAT IS WEBDRIVER? MOBILE SUPPORT</a:t>
            </a:r>
          </a:p>
        </p:txBody>
      </p:sp>
      <p:sp>
        <p:nvSpPr>
          <p:cNvPr id="3" name="Объект 2"/>
          <p:cNvSpPr>
            <a:spLocks noGrp="1"/>
          </p:cNvSpPr>
          <p:nvPr>
            <p:ph idx="1"/>
          </p:nvPr>
        </p:nvSpPr>
        <p:spPr/>
        <p:txBody>
          <a:bodyPr/>
          <a:lstStyle/>
          <a:p>
            <a:r>
              <a:rPr lang="en-US" sz="1800" b="1" dirty="0" smtClean="0"/>
              <a:t>Mobile Drivers:</a:t>
            </a:r>
            <a:endParaRPr lang="ru-RU" sz="1800" b="1" dirty="0" smtClean="0"/>
          </a:p>
          <a:p>
            <a:endParaRPr lang="en-US" dirty="0" smtClean="0"/>
          </a:p>
          <a:p>
            <a:pPr marL="214313" indent="-214313">
              <a:buFontTx/>
              <a:buChar char="-"/>
            </a:pPr>
            <a:r>
              <a:rPr lang="en-US" dirty="0" smtClean="0"/>
              <a:t>Windows Phone</a:t>
            </a:r>
          </a:p>
          <a:p>
            <a:pPr marL="214313" indent="-214313">
              <a:buFontTx/>
              <a:buChar char="-"/>
            </a:pPr>
            <a:r>
              <a:rPr lang="en-US" dirty="0" err="1" smtClean="0"/>
              <a:t>Selendroid</a:t>
            </a:r>
            <a:r>
              <a:rPr lang="en-US" dirty="0" smtClean="0"/>
              <a:t> (real Android devices and emulators)</a:t>
            </a:r>
          </a:p>
          <a:p>
            <a:pPr marL="214313" indent="-214313">
              <a:buFontTx/>
              <a:buChar char="-"/>
            </a:pPr>
            <a:r>
              <a:rPr lang="en-US" dirty="0" err="1" smtClean="0"/>
              <a:t>Appium</a:t>
            </a:r>
            <a:r>
              <a:rPr lang="en-US" dirty="0" smtClean="0"/>
              <a:t> (iOS and WebDriver using WebDriver protocol)</a:t>
            </a:r>
          </a:p>
          <a:p>
            <a:pPr marL="214313" indent="-214313">
              <a:buFontTx/>
              <a:buChar char="-"/>
            </a:pPr>
            <a:r>
              <a:rPr lang="en-US" dirty="0" err="1" smtClean="0"/>
              <a:t>iOs</a:t>
            </a:r>
            <a:r>
              <a:rPr lang="en-US" dirty="0" smtClean="0"/>
              <a:t>-driver</a:t>
            </a:r>
            <a:endParaRPr lang="en-US" dirty="0" smtClean="0"/>
          </a:p>
          <a:p>
            <a:pPr marL="214313" indent="-214313">
              <a:buFontTx/>
              <a:buChar char="-"/>
            </a:pPr>
            <a:r>
              <a:rPr lang="en-US" dirty="0"/>
              <a:t>BlackBerry 10</a:t>
            </a:r>
          </a:p>
        </p:txBody>
      </p:sp>
      <p:pic>
        <p:nvPicPr>
          <p:cNvPr id="4" name="Picture 4" descr="http://www.extremetech.com/wp-content/uploads/2015/07/SmartphoneO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673" y="2502036"/>
            <a:ext cx="3225989" cy="196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8846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1. WHAT IS WEBDRIVER? WINIUM</a:t>
            </a:r>
            <a:endParaRPr lang="en-US" dirty="0"/>
          </a:p>
        </p:txBody>
      </p:sp>
      <p:sp>
        <p:nvSpPr>
          <p:cNvPr id="3" name="Объект 2"/>
          <p:cNvSpPr>
            <a:spLocks noGrp="1"/>
          </p:cNvSpPr>
          <p:nvPr>
            <p:ph idx="1"/>
          </p:nvPr>
        </p:nvSpPr>
        <p:spPr/>
        <p:txBody>
          <a:bodyPr>
            <a:normAutofit fontScale="85000" lnSpcReduction="20000"/>
          </a:bodyPr>
          <a:lstStyle/>
          <a:p>
            <a:r>
              <a:rPr lang="en-US" dirty="0" smtClean="0"/>
              <a:t>Win-desktop + </a:t>
            </a:r>
            <a:r>
              <a:rPr lang="en-US" dirty="0"/>
              <a:t>Selenium (http-client)</a:t>
            </a:r>
            <a:endParaRPr lang="en-US" dirty="0" smtClean="0"/>
          </a:p>
          <a:p>
            <a:endParaRPr lang="en-US" dirty="0"/>
          </a:p>
          <a:p>
            <a:r>
              <a:rPr lang="en-US" b="1" dirty="0" smtClean="0"/>
              <a:t>How to start with </a:t>
            </a:r>
            <a:r>
              <a:rPr lang="en-US" b="1" dirty="0" err="1" smtClean="0"/>
              <a:t>Winium</a:t>
            </a:r>
            <a:r>
              <a:rPr lang="en-US" b="1" dirty="0" smtClean="0"/>
              <a:t>:</a:t>
            </a:r>
          </a:p>
          <a:p>
            <a:pPr marL="257175" indent="-257175">
              <a:buAutoNum type="arabicParenR"/>
            </a:pPr>
            <a:r>
              <a:rPr lang="en-US" dirty="0" smtClean="0"/>
              <a:t>download the latest driver;</a:t>
            </a:r>
          </a:p>
          <a:p>
            <a:pPr marL="257175" indent="-257175">
              <a:buAutoNum type="arabicParenR"/>
            </a:pPr>
            <a:r>
              <a:rPr lang="en-US" dirty="0" smtClean="0"/>
              <a:t>Launch the driver with administrator privileges;</a:t>
            </a:r>
          </a:p>
          <a:p>
            <a:pPr marL="257175" indent="-257175">
              <a:buAutoNum type="arabicParenR"/>
            </a:pPr>
            <a:r>
              <a:rPr lang="en-US" dirty="0" smtClean="0"/>
              <a:t>Select your favorite programming language and IDE;</a:t>
            </a:r>
          </a:p>
          <a:p>
            <a:pPr marL="257175" indent="-257175">
              <a:buAutoNum type="arabicParenR"/>
            </a:pPr>
            <a:endParaRPr lang="en-US" dirty="0"/>
          </a:p>
          <a:p>
            <a:r>
              <a:rPr lang="en-US" b="1" dirty="0" smtClean="0"/>
              <a:t>How to get locators:</a:t>
            </a:r>
          </a:p>
          <a:p>
            <a:r>
              <a:rPr lang="en-US" dirty="0" smtClean="0"/>
              <a:t>1) </a:t>
            </a:r>
            <a:r>
              <a:rPr lang="en-US" dirty="0" err="1" smtClean="0"/>
              <a:t>UISpy</a:t>
            </a:r>
            <a:r>
              <a:rPr lang="en-US" dirty="0" smtClean="0"/>
              <a:t>;</a:t>
            </a:r>
          </a:p>
          <a:p>
            <a:r>
              <a:rPr lang="en-US" dirty="0" smtClean="0"/>
              <a:t>2)</a:t>
            </a:r>
            <a:r>
              <a:rPr lang="ru-RU" dirty="0" smtClean="0"/>
              <a:t> </a:t>
            </a:r>
            <a:r>
              <a:rPr lang="en-US" dirty="0"/>
              <a:t>UI Automation </a:t>
            </a:r>
            <a:r>
              <a:rPr lang="en-US" dirty="0" smtClean="0"/>
              <a:t>Verify</a:t>
            </a:r>
            <a:endParaRPr lang="ru-RU" dirty="0" smtClean="0"/>
          </a:p>
          <a:p>
            <a:r>
              <a:rPr lang="en-US" dirty="0" smtClean="0"/>
              <a:t>(more handy</a:t>
            </a:r>
            <a:r>
              <a:rPr lang="ru-RU" dirty="0" smtClean="0"/>
              <a:t> + </a:t>
            </a:r>
            <a:r>
              <a:rPr lang="en-US" dirty="0" smtClean="0"/>
              <a:t>better performance)</a:t>
            </a:r>
          </a:p>
          <a:p>
            <a:endParaRPr lang="en-US" dirty="0"/>
          </a:p>
          <a:p>
            <a:r>
              <a:rPr lang="en-US" dirty="0" smtClean="0"/>
              <a:t>Do not touch your mouse, then a case is started</a:t>
            </a:r>
          </a:p>
          <a:p>
            <a:endParaRPr lang="en-US" dirty="0"/>
          </a:p>
          <a:p>
            <a:r>
              <a:rPr lang="en-US" b="1" dirty="0" smtClean="0"/>
              <a:t>Locators:</a:t>
            </a:r>
          </a:p>
          <a:p>
            <a:pPr fontAlgn="base"/>
            <a:r>
              <a:rPr lang="en-US" dirty="0" smtClean="0"/>
              <a:t>- </a:t>
            </a:r>
            <a:r>
              <a:rPr lang="en-US" dirty="0" err="1" smtClean="0"/>
              <a:t>AutomationProperties.AutomationId</a:t>
            </a:r>
            <a:endParaRPr lang="en-US" dirty="0"/>
          </a:p>
          <a:p>
            <a:pPr fontAlgn="base"/>
            <a:r>
              <a:rPr lang="en-US" dirty="0" smtClean="0"/>
              <a:t>- Name</a:t>
            </a:r>
            <a:endParaRPr lang="en-US" dirty="0"/>
          </a:p>
          <a:p>
            <a:pPr fontAlgn="base"/>
            <a:r>
              <a:rPr lang="en-US" dirty="0" smtClean="0"/>
              <a:t>- </a:t>
            </a:r>
            <a:r>
              <a:rPr lang="en-US" dirty="0" err="1" smtClean="0"/>
              <a:t>ClassName</a:t>
            </a:r>
            <a:endParaRPr lang="en-US" dirty="0"/>
          </a:p>
        </p:txBody>
      </p:sp>
      <p:pic>
        <p:nvPicPr>
          <p:cNvPr id="5124" name="Picture 4" descr="http://image.slidesharecdn.com/londonwiniumslideshare-150912091224-lva1-app6892/95/windows-phone-and-desktop-test-automation-london-september-2015-44-638.jpg?cb=14420509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2137" y="1716161"/>
            <a:ext cx="3747923" cy="2108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3170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1. WHAT IS WEBDRIVER? </a:t>
            </a:r>
            <a:r>
              <a:rPr lang="en-US" b="1" dirty="0" smtClean="0"/>
              <a:t>HTMLUNIT DRIVER</a:t>
            </a:r>
            <a:endParaRPr lang="en-US" b="1" dirty="0"/>
          </a:p>
        </p:txBody>
      </p:sp>
      <p:sp>
        <p:nvSpPr>
          <p:cNvPr id="3" name="Объект 2"/>
          <p:cNvSpPr>
            <a:spLocks noGrp="1"/>
          </p:cNvSpPr>
          <p:nvPr>
            <p:ph idx="1"/>
          </p:nvPr>
        </p:nvSpPr>
        <p:spPr/>
        <p:txBody>
          <a:bodyPr>
            <a:normAutofit fontScale="92500" lnSpcReduction="10000"/>
          </a:bodyPr>
          <a:lstStyle/>
          <a:p>
            <a:r>
              <a:rPr lang="en-US" dirty="0" smtClean="0"/>
              <a:t>The </a:t>
            </a:r>
            <a:r>
              <a:rPr lang="en-US" dirty="0"/>
              <a:t>fastest and most lightweight implementation of </a:t>
            </a:r>
            <a:r>
              <a:rPr lang="en-US" dirty="0" smtClean="0"/>
              <a:t>WebDriver</a:t>
            </a:r>
          </a:p>
          <a:p>
            <a:r>
              <a:rPr lang="en-US" dirty="0" smtClean="0"/>
              <a:t>Java based (for </a:t>
            </a:r>
            <a:r>
              <a:rPr lang="en-US" dirty="0"/>
              <a:t>any language binding (other than java) the Selenium Server is required to use this driver</a:t>
            </a:r>
            <a:r>
              <a:rPr lang="en-US" dirty="0" smtClean="0"/>
              <a:t>)</a:t>
            </a:r>
          </a:p>
          <a:p>
            <a:r>
              <a:rPr lang="en-US" dirty="0"/>
              <a:t>without a </a:t>
            </a:r>
            <a:r>
              <a:rPr lang="en-US" dirty="0" smtClean="0"/>
              <a:t>GUI</a:t>
            </a:r>
          </a:p>
          <a:p>
            <a:endParaRPr lang="en-US" dirty="0"/>
          </a:p>
          <a:p>
            <a:endParaRPr lang="en-US" dirty="0" smtClean="0"/>
          </a:p>
          <a:p>
            <a:r>
              <a:rPr lang="en-US" b="1" u="sng" dirty="0" smtClean="0"/>
              <a:t>Pros:</a:t>
            </a:r>
          </a:p>
          <a:p>
            <a:pPr marL="214313" indent="-214313">
              <a:buFontTx/>
              <a:buChar char="-"/>
            </a:pPr>
            <a:r>
              <a:rPr lang="en-US" dirty="0" smtClean="0"/>
              <a:t>Fastest</a:t>
            </a:r>
          </a:p>
          <a:p>
            <a:pPr marL="214313" indent="-214313">
              <a:buFontTx/>
              <a:buChar char="-"/>
            </a:pPr>
            <a:r>
              <a:rPr lang="en-US" dirty="0" smtClean="0"/>
              <a:t>Platform independent (</a:t>
            </a:r>
            <a:r>
              <a:rPr lang="en-US" dirty="0"/>
              <a:t>pure Java</a:t>
            </a:r>
            <a:r>
              <a:rPr lang="en-US" dirty="0" smtClean="0"/>
              <a:t>)</a:t>
            </a:r>
          </a:p>
          <a:p>
            <a:pPr marL="214313" indent="-214313">
              <a:buFontTx/>
              <a:buChar char="-"/>
            </a:pPr>
            <a:r>
              <a:rPr lang="en-US" dirty="0"/>
              <a:t>Supports JavaScript</a:t>
            </a:r>
          </a:p>
          <a:p>
            <a:pPr marL="214313" indent="-214313">
              <a:buFontTx/>
              <a:buChar char="-"/>
            </a:pPr>
            <a:endParaRPr lang="en-US" dirty="0" smtClean="0"/>
          </a:p>
          <a:p>
            <a:r>
              <a:rPr lang="en-US" b="1" u="sng" dirty="0" smtClean="0"/>
              <a:t>Cons:</a:t>
            </a:r>
          </a:p>
          <a:p>
            <a:pPr marL="214313" indent="-214313">
              <a:buFontTx/>
              <a:buChar char="-"/>
            </a:pPr>
            <a:r>
              <a:rPr lang="en-US" dirty="0"/>
              <a:t>Emulates other browsers’ JavaScript </a:t>
            </a:r>
            <a:r>
              <a:rPr lang="en-US" dirty="0" smtClean="0"/>
              <a:t>behavior (Rhino JavaScript engine, that is used by </a:t>
            </a:r>
            <a:r>
              <a:rPr lang="en-US" dirty="0" err="1" smtClean="0"/>
              <a:t>HtmlUnit</a:t>
            </a:r>
            <a:r>
              <a:rPr lang="en-US" dirty="0" smtClean="0"/>
              <a:t>, is used by none of the popular browsers)</a:t>
            </a:r>
          </a:p>
          <a:p>
            <a:pPr marL="214313" indent="-214313">
              <a:buFontTx/>
              <a:buChar char="-"/>
            </a:pPr>
            <a:r>
              <a:rPr lang="en-US" dirty="0"/>
              <a:t>Absence of the visual control (screenshots, etc.)</a:t>
            </a:r>
          </a:p>
          <a:p>
            <a:pPr marL="214313" indent="-214313">
              <a:buFontTx/>
              <a:buChar char="-"/>
            </a:pPr>
            <a:endParaRPr lang="en-US" dirty="0"/>
          </a:p>
        </p:txBody>
      </p:sp>
      <p:pic>
        <p:nvPicPr>
          <p:cNvPr id="4" name="Picture 2" descr="http://img7.joyreactor.ru/pics/post/%D0%9A%D0%BE%D0%BC%D0%B8%D0%BA%D1%81%D1%8B-%D0%BF%D0%B5%D1%81%D0%BE%D1%87%D0%BD%D0%B8%D1%86%D0%B0-%D0%B4%D0%B5%D0%BD%D1%8C%D0%B3%D0%B8-%D0%BE%D1%82%D0%B4%D1%8B%D1%85-116887.jpeg"/>
          <p:cNvPicPr>
            <a:picLocks noChangeAspect="1" noChangeArrowheads="1"/>
          </p:cNvPicPr>
          <p:nvPr/>
        </p:nvPicPr>
        <p:blipFill>
          <a:blip r:embed="rId3" cstate="print">
            <a:clrChange>
              <a:clrFrom>
                <a:srgbClr val="FDFDFD"/>
              </a:clrFrom>
              <a:clrTo>
                <a:srgbClr val="FDFDFD">
                  <a:alpha val="0"/>
                </a:srgbClr>
              </a:clrTo>
            </a:clrChange>
          </a:blip>
          <a:srcRect t="5240" r="48000" b="51092"/>
          <a:stretch>
            <a:fillRect/>
          </a:stretch>
        </p:blipFill>
        <p:spPr bwMode="auto">
          <a:xfrm>
            <a:off x="6167566" y="1707765"/>
            <a:ext cx="2228850" cy="1428750"/>
          </a:xfrm>
          <a:prstGeom prst="rect">
            <a:avLst/>
          </a:prstGeom>
          <a:noFill/>
        </p:spPr>
      </p:pic>
    </p:spTree>
    <p:extLst>
      <p:ext uri="{BB962C8B-B14F-4D97-AF65-F5344CB8AC3E}">
        <p14:creationId xmlns:p14="http://schemas.microsoft.com/office/powerpoint/2010/main" val="8323749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1. WHAT IS WEBDRIVER?</a:t>
            </a:r>
            <a:r>
              <a:rPr lang="ru-RU" dirty="0" smtClean="0"/>
              <a:t> </a:t>
            </a:r>
            <a:r>
              <a:rPr lang="en-US" dirty="0" smtClean="0"/>
              <a:t>PROS AND CONS</a:t>
            </a:r>
            <a:endParaRPr lang="en-US" dirty="0"/>
          </a:p>
        </p:txBody>
      </p:sp>
      <p:graphicFrame>
        <p:nvGraphicFramePr>
          <p:cNvPr id="5" name="Объект 4"/>
          <p:cNvGraphicFramePr>
            <a:graphicFrameLocks noGrp="1"/>
          </p:cNvGraphicFramePr>
          <p:nvPr>
            <p:ph idx="1"/>
            <p:extLst>
              <p:ext uri="{D42A27DB-BD31-4B8C-83A1-F6EECF244321}">
                <p14:modId xmlns:p14="http://schemas.microsoft.com/office/powerpoint/2010/main" val="1612633845"/>
              </p:ext>
            </p:extLst>
          </p:nvPr>
        </p:nvGraphicFramePr>
        <p:xfrm>
          <a:off x="1142999" y="905711"/>
          <a:ext cx="6858002" cy="3729990"/>
        </p:xfrm>
        <a:graphic>
          <a:graphicData uri="http://schemas.openxmlformats.org/drawingml/2006/table">
            <a:tbl>
              <a:tblPr firstRow="1" bandRow="1">
                <a:tableStyleId>{0660B408-B3CF-4A94-85FC-2B1E0A45F4A2}</a:tableStyleId>
              </a:tblPr>
              <a:tblGrid>
                <a:gridCol w="3429001"/>
                <a:gridCol w="3429001"/>
              </a:tblGrid>
              <a:tr h="278130">
                <a:tc>
                  <a:txBody>
                    <a:bodyPr/>
                    <a:lstStyle/>
                    <a:p>
                      <a:pPr algn="ctr"/>
                      <a:r>
                        <a:rPr lang="en-US" sz="1200" dirty="0" smtClean="0"/>
                        <a:t>Pros</a:t>
                      </a:r>
                      <a:endParaRPr lang="en-US" sz="1200" dirty="0"/>
                    </a:p>
                  </a:txBody>
                  <a:tcPr marL="68580" marR="68580" marT="34290" marB="34290"/>
                </a:tc>
                <a:tc>
                  <a:txBody>
                    <a:bodyPr/>
                    <a:lstStyle/>
                    <a:p>
                      <a:pPr algn="ctr"/>
                      <a:r>
                        <a:rPr lang="en-US" sz="1200" dirty="0" smtClean="0"/>
                        <a:t>Cons</a:t>
                      </a:r>
                      <a:endParaRPr lang="en-US" sz="1200" dirty="0"/>
                    </a:p>
                  </a:txBody>
                  <a:tcPr marL="68580" marR="68580" marT="34290" marB="34290"/>
                </a:tc>
              </a:tr>
              <a:tr h="388620">
                <a:tc>
                  <a:txBody>
                    <a:bodyPr/>
                    <a:lstStyle/>
                    <a:p>
                      <a:r>
                        <a:rPr lang="en-US" sz="1100" dirty="0" smtClean="0"/>
                        <a:t>Selenium is pure open source,</a:t>
                      </a:r>
                      <a:r>
                        <a:rPr lang="en-US" sz="1100" baseline="0" dirty="0" smtClean="0"/>
                        <a:t> freeware and portable</a:t>
                      </a:r>
                      <a:endParaRPr lang="en-US" sz="1100" dirty="0"/>
                    </a:p>
                  </a:txBody>
                  <a:tcPr marL="68580" marR="68580" marT="34290" marB="34290"/>
                </a:tc>
                <a:tc>
                  <a:txBody>
                    <a:bodyPr/>
                    <a:lstStyle/>
                    <a:p>
                      <a:r>
                        <a:rPr lang="en-US" sz="1100" dirty="0" smtClean="0"/>
                        <a:t>Require </a:t>
                      </a:r>
                      <a:r>
                        <a:rPr lang="en-US" sz="1100" b="0" i="0" kern="1200" dirty="0" smtClean="0">
                          <a:solidFill>
                            <a:schemeClr val="dk1"/>
                          </a:solidFill>
                          <a:effectLst/>
                          <a:latin typeface="+mn-lt"/>
                          <a:ea typeface="+mn-ea"/>
                          <a:cs typeface="+mn-cs"/>
                        </a:rPr>
                        <a:t>expertise resources, well versed in frameworks</a:t>
                      </a:r>
                      <a:endParaRPr lang="en-US" sz="1100" dirty="0"/>
                    </a:p>
                  </a:txBody>
                  <a:tcPr marL="68580" marR="68580" marT="34290" marB="34290"/>
                </a:tc>
              </a:tr>
              <a:tr h="278130">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dirty="0" smtClean="0"/>
                        <a:t>Supports a lot of languages (Java, C#, …)</a:t>
                      </a:r>
                    </a:p>
                  </a:txBody>
                  <a:tcPr marL="68580" marR="68580" marT="34290" marB="34290"/>
                </a:tc>
                <a:tc>
                  <a:txBody>
                    <a:bodyPr/>
                    <a:lstStyle/>
                    <a:p>
                      <a:r>
                        <a:rPr lang="en-US" sz="1100" dirty="0" smtClean="0"/>
                        <a:t>Difficult to test image based applications</a:t>
                      </a:r>
                      <a:endParaRPr lang="en-US" sz="1100" dirty="0"/>
                    </a:p>
                  </a:txBody>
                  <a:tcPr marL="68580" marR="68580" marT="34290" marB="34290"/>
                </a:tc>
              </a:tr>
              <a:tr h="278130">
                <a:tc>
                  <a:txBody>
                    <a:bodyPr/>
                    <a:lstStyle/>
                    <a:p>
                      <a:r>
                        <a:rPr lang="en-US" sz="1100" dirty="0" smtClean="0"/>
                        <a:t>Supports many OS-s and browsers</a:t>
                      </a:r>
                      <a:endParaRPr lang="en-US" sz="1100" dirty="0"/>
                    </a:p>
                  </a:txBody>
                  <a:tcPr marL="68580" marR="68580" marT="34290" marB="34290"/>
                </a:tc>
                <a:tc>
                  <a:txBody>
                    <a:bodyPr/>
                    <a:lstStyle/>
                    <a:p>
                      <a:r>
                        <a:rPr lang="en-US" sz="1100" b="0" i="0" kern="1200" dirty="0" smtClean="0">
                          <a:solidFill>
                            <a:schemeClr val="dk1"/>
                          </a:solidFill>
                          <a:effectLst/>
                          <a:latin typeface="+mn-lt"/>
                          <a:ea typeface="+mn-ea"/>
                          <a:cs typeface="+mn-cs"/>
                        </a:rPr>
                        <a:t>Needs outside support for report generation</a:t>
                      </a:r>
                      <a:endParaRPr lang="en-US" sz="1100" dirty="0"/>
                    </a:p>
                  </a:txBody>
                  <a:tcPr marL="68580" marR="68580" marT="34290" marB="34290"/>
                </a:tc>
              </a:tr>
              <a:tr h="278130">
                <a:tc>
                  <a:txBody>
                    <a:bodyPr/>
                    <a:lstStyle/>
                    <a:p>
                      <a:r>
                        <a:rPr lang="en-US" sz="1100" dirty="0" smtClean="0"/>
                        <a:t>Can be integrated with Maven and ANT build tools</a:t>
                      </a:r>
                      <a:endParaRPr lang="en-US" sz="1100" dirty="0"/>
                    </a:p>
                  </a:txBody>
                  <a:tcPr marL="68580" marR="68580" marT="34290" marB="34290"/>
                </a:tc>
                <a:tc>
                  <a:txBody>
                    <a:bodyPr/>
                    <a:lstStyle/>
                    <a:p>
                      <a:r>
                        <a:rPr lang="en-US" sz="1100" b="0" i="0" kern="1200" dirty="0" smtClean="0">
                          <a:solidFill>
                            <a:schemeClr val="dk1"/>
                          </a:solidFill>
                          <a:effectLst/>
                          <a:latin typeface="+mn-lt"/>
                          <a:ea typeface="+mn-ea"/>
                          <a:cs typeface="+mn-cs"/>
                        </a:rPr>
                        <a:t>Does not support built in add-ins support</a:t>
                      </a:r>
                      <a:endParaRPr lang="en-US" sz="1100" dirty="0"/>
                    </a:p>
                  </a:txBody>
                  <a:tcPr marL="68580" marR="68580" marT="34290" marB="34290"/>
                </a:tc>
              </a:tr>
              <a:tr h="278130">
                <a:tc>
                  <a:txBody>
                    <a:bodyPr/>
                    <a:lstStyle/>
                    <a:p>
                      <a:r>
                        <a:rPr lang="en-US" sz="1100" dirty="0" smtClean="0"/>
                        <a:t>Can be integrated </a:t>
                      </a:r>
                      <a:r>
                        <a:rPr lang="en-US" sz="1100" dirty="0" err="1" smtClean="0"/>
                        <a:t>TestNG</a:t>
                      </a:r>
                      <a:r>
                        <a:rPr lang="en-US" sz="1100" dirty="0" smtClean="0"/>
                        <a:t>, </a:t>
                      </a:r>
                      <a:r>
                        <a:rPr lang="en-US" sz="1100" dirty="0" err="1" smtClean="0"/>
                        <a:t>NUnit</a:t>
                      </a:r>
                      <a:r>
                        <a:rPr lang="en-US" sz="1100" dirty="0" smtClean="0"/>
                        <a:t>, …</a:t>
                      </a:r>
                      <a:endParaRPr lang="en-US" sz="1100" dirty="0"/>
                    </a:p>
                  </a:txBody>
                  <a:tcPr marL="68580" marR="68580" marT="34290" marB="34290"/>
                </a:tc>
                <a:tc>
                  <a:txBody>
                    <a:bodyPr/>
                    <a:lstStyle/>
                    <a:p>
                      <a:r>
                        <a:rPr lang="en-US" sz="1100" b="0" i="0" kern="1200" dirty="0" smtClean="0">
                          <a:solidFill>
                            <a:schemeClr val="dk1"/>
                          </a:solidFill>
                          <a:effectLst/>
                          <a:latin typeface="+mn-lt"/>
                          <a:ea typeface="+mn-ea"/>
                          <a:cs typeface="+mn-cs"/>
                        </a:rPr>
                        <a:t>Does not provide any built in IDE</a:t>
                      </a:r>
                      <a:endParaRPr lang="en-US" sz="1100" dirty="0"/>
                    </a:p>
                  </a:txBody>
                  <a:tcPr marL="68580" marR="68580" marT="34290" marB="34290"/>
                </a:tc>
              </a:tr>
              <a:tr h="388620">
                <a:tc>
                  <a:txBody>
                    <a:bodyPr/>
                    <a:lstStyle/>
                    <a:p>
                      <a:r>
                        <a:rPr lang="en-US" sz="1100" dirty="0" smtClean="0"/>
                        <a:t>Can</a:t>
                      </a:r>
                      <a:r>
                        <a:rPr lang="en-US" sz="1100" baseline="0" dirty="0" smtClean="0"/>
                        <a:t> be integrated with Jenkins Hudson and other CI tools</a:t>
                      </a:r>
                      <a:endParaRPr lang="en-US" sz="1100" dirty="0"/>
                    </a:p>
                  </a:txBody>
                  <a:tcPr marL="68580" marR="68580" marT="34290" marB="34290"/>
                </a:tc>
                <a:tc>
                  <a:txBody>
                    <a:bodyPr/>
                    <a:lstStyle/>
                    <a:p>
                      <a:r>
                        <a:rPr lang="en-US" sz="1100" b="0" i="0" kern="1200" dirty="0" smtClean="0">
                          <a:solidFill>
                            <a:schemeClr val="dk1"/>
                          </a:solidFill>
                          <a:effectLst/>
                          <a:latin typeface="+mn-lt"/>
                          <a:ea typeface="+mn-ea"/>
                          <a:cs typeface="+mn-cs"/>
                        </a:rPr>
                        <a:t>Selenium Engineers are bit in scarcity these days</a:t>
                      </a:r>
                      <a:endParaRPr lang="en-US" sz="1100" dirty="0"/>
                    </a:p>
                  </a:txBody>
                  <a:tcPr marL="68580" marR="68580" marT="34290" marB="34290"/>
                </a:tc>
              </a:tr>
              <a:tr h="278130">
                <a:tc>
                  <a:txBody>
                    <a:bodyPr/>
                    <a:lstStyle/>
                    <a:p>
                      <a:r>
                        <a:rPr lang="en-US" sz="1100" dirty="0" smtClean="0"/>
                        <a:t>Can be used for mobile testing</a:t>
                      </a:r>
                      <a:endParaRPr lang="en-US" sz="1100" dirty="0"/>
                    </a:p>
                  </a:txBody>
                  <a:tcPr marL="68580" marR="68580" marT="34290" marB="34290"/>
                </a:tc>
                <a:tc>
                  <a:txBody>
                    <a:bodyPr/>
                    <a:lstStyle/>
                    <a:p>
                      <a:r>
                        <a:rPr lang="en-US" sz="1100" b="0" i="0" kern="1200" dirty="0" smtClean="0">
                          <a:solidFill>
                            <a:schemeClr val="dk1"/>
                          </a:solidFill>
                          <a:effectLst/>
                          <a:latin typeface="+mn-lt"/>
                          <a:ea typeface="+mn-ea"/>
                          <a:cs typeface="+mn-cs"/>
                        </a:rPr>
                        <a:t>Script creation time is bit high</a:t>
                      </a:r>
                      <a:endParaRPr lang="en-US" sz="1100" dirty="0"/>
                    </a:p>
                  </a:txBody>
                  <a:tcPr marL="68580" marR="68580" marT="34290" marB="34290"/>
                </a:tc>
              </a:tr>
              <a:tr h="278130">
                <a:tc>
                  <a:txBody>
                    <a:bodyPr/>
                    <a:lstStyle/>
                    <a:p>
                      <a:r>
                        <a:rPr lang="en-US" sz="1100" dirty="0" smtClean="0"/>
                        <a:t>Low CPU and</a:t>
                      </a:r>
                      <a:r>
                        <a:rPr lang="en-US" sz="1100" baseline="0" dirty="0" smtClean="0"/>
                        <a:t> RAM consumption</a:t>
                      </a:r>
                      <a:endParaRPr lang="en-US" sz="1100" dirty="0"/>
                    </a:p>
                  </a:txBody>
                  <a:tcPr marL="68580" marR="68580" marT="34290" marB="34290"/>
                </a:tc>
                <a:tc>
                  <a:txBody>
                    <a:bodyPr/>
                    <a:lstStyle/>
                    <a:p>
                      <a:r>
                        <a:rPr lang="en-US" sz="1100" dirty="0" smtClean="0"/>
                        <a:t>Partially supports for Dialog boxes</a:t>
                      </a:r>
                      <a:endParaRPr lang="en-US" sz="1100" dirty="0"/>
                    </a:p>
                  </a:txBody>
                  <a:tcPr marL="68580" marR="68580" marT="34290" marB="34290"/>
                </a:tc>
              </a:tr>
              <a:tr h="548640">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dirty="0" smtClean="0"/>
                        <a:t>Faster test execution</a:t>
                      </a:r>
                      <a:r>
                        <a:rPr lang="ru-RU" sz="1100" baseline="0" dirty="0" smtClean="0"/>
                        <a:t> (</a:t>
                      </a:r>
                      <a:r>
                        <a:rPr lang="en-US" sz="1100" baseline="0" dirty="0" smtClean="0"/>
                        <a:t>in comparison with Selenium RC</a:t>
                      </a:r>
                      <a:r>
                        <a:rPr lang="ru-RU" sz="1100" baseline="0" dirty="0" smtClean="0"/>
                        <a:t>)</a:t>
                      </a:r>
                      <a:endParaRPr lang="en-US" sz="1100" dirty="0" smtClean="0"/>
                    </a:p>
                  </a:txBody>
                  <a:tcPr marL="68580" marR="68580" marT="34290" marB="34290"/>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dirty="0" smtClean="0"/>
                        <a:t>Some</a:t>
                      </a:r>
                      <a:r>
                        <a:rPr lang="en-US" sz="1100" baseline="0" dirty="0" smtClean="0"/>
                        <a:t> popular methods are missed  - </a:t>
                      </a:r>
                      <a:r>
                        <a:rPr lang="en-US" sz="1100" baseline="0" dirty="0" err="1" smtClean="0"/>
                        <a:t>isElementPresent</a:t>
                      </a:r>
                      <a:r>
                        <a:rPr lang="en-US" sz="1100" baseline="0" dirty="0" smtClean="0"/>
                        <a:t>()</a:t>
                      </a:r>
                      <a:endParaRPr lang="en-US" sz="1100" dirty="0" smtClean="0"/>
                    </a:p>
                    <a:p>
                      <a:endParaRPr lang="en-US" sz="1100" dirty="0"/>
                    </a:p>
                  </a:txBody>
                  <a:tcPr marL="68580" marR="68580" marT="34290" marB="34290"/>
                </a:tc>
              </a:tr>
              <a:tr h="278130">
                <a:tc>
                  <a:txBody>
                    <a:bodyPr/>
                    <a:lstStyle/>
                    <a:p>
                      <a:r>
                        <a:rPr lang="en-US" sz="1100" dirty="0" smtClean="0"/>
                        <a:t>Doesn’t require Selenium Server (unlike Selenium RC)</a:t>
                      </a:r>
                      <a:endParaRPr lang="en-US" sz="1100" dirty="0"/>
                    </a:p>
                  </a:txBody>
                  <a:tcPr marL="68580" marR="68580" marT="34290" marB="34290"/>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dk1"/>
                          </a:solidFill>
                          <a:effectLst/>
                          <a:latin typeface="+mn-lt"/>
                          <a:ea typeface="+mn-ea"/>
                          <a:cs typeface="+mn-cs"/>
                        </a:rPr>
                        <a:t>Does not support file upload facility</a:t>
                      </a:r>
                      <a:endParaRPr lang="en-US" sz="1100" dirty="0" smtClean="0"/>
                    </a:p>
                  </a:txBody>
                  <a:tcPr marL="68580" marR="68580" marT="34290" marB="34290"/>
                </a:tc>
              </a:tr>
            </a:tbl>
          </a:graphicData>
        </a:graphic>
      </p:graphicFrame>
    </p:spTree>
    <p:extLst>
      <p:ext uri="{BB962C8B-B14F-4D97-AF65-F5344CB8AC3E}">
        <p14:creationId xmlns:p14="http://schemas.microsoft.com/office/powerpoint/2010/main" val="13637804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7"/>
          </p:nvPr>
        </p:nvSpPr>
        <p:spPr>
          <a:xfrm>
            <a:off x="533399" y="4094614"/>
            <a:ext cx="3649662" cy="279797"/>
          </a:xfrm>
        </p:spPr>
        <p:txBody>
          <a:bodyPr>
            <a:normAutofit lnSpcReduction="10000"/>
          </a:bodyPr>
          <a:lstStyle/>
          <a:p>
            <a:r>
              <a:rPr lang="en-US" dirty="0" smtClean="0"/>
              <a:t>JANUARY </a:t>
            </a:r>
            <a:r>
              <a:rPr lang="en-US" dirty="0" smtClean="0"/>
              <a:t>29, 2016</a:t>
            </a:r>
            <a:endParaRPr lang="en-US" dirty="0"/>
          </a:p>
        </p:txBody>
      </p:sp>
      <p:pic>
        <p:nvPicPr>
          <p:cNvPr id="17" name="Picture Placeholder 16" descr="logo_cover_4.png"/>
          <p:cNvPicPr>
            <a:picLocks noGrp="1" noChangeAspect="1"/>
          </p:cNvPicPr>
          <p:nvPr>
            <p:ph type="pic" sz="quarter" idx="18"/>
          </p:nvPr>
        </p:nvPicPr>
        <p:blipFill>
          <a:blip r:embed="rId2" cstate="screen">
            <a:extLst>
              <a:ext uri="{28A0092B-C50C-407E-A947-70E740481C1C}">
                <a14:useLocalDpi xmlns:a14="http://schemas.microsoft.com/office/drawing/2010/main"/>
              </a:ext>
            </a:extLst>
          </a:blip>
          <a:srcRect t="3538" b="3538"/>
          <a:stretch>
            <a:fillRect/>
          </a:stretch>
        </p:blipFill>
        <p:spPr/>
      </p:pic>
      <p:pic>
        <p:nvPicPr>
          <p:cNvPr id="12" name="Picture 22" descr="Selenium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9672" y="214954"/>
            <a:ext cx="826640" cy="74810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1"/>
          <p:cNvSpPr txBox="1">
            <a:spLocks/>
          </p:cNvSpPr>
          <p:nvPr/>
        </p:nvSpPr>
        <p:spPr>
          <a:xfrm>
            <a:off x="500879" y="1385183"/>
            <a:ext cx="8054801" cy="744805"/>
          </a:xfrm>
          <a:prstGeom prst="rect">
            <a:avLst/>
          </a:prstGeom>
        </p:spPr>
        <p:txBody>
          <a:bodyPr lIns="68580" tIns="0" rIns="68580" bIns="34290">
            <a:noAutofit/>
          </a:bodyPr>
          <a:lstStyle>
            <a:lvl1pPr marL="0" indent="0" algn="l" defTabSz="342900" rtl="0" eaLnBrk="1" latinLnBrk="0" hangingPunct="1">
              <a:lnSpc>
                <a:spcPct val="85000"/>
              </a:lnSpc>
              <a:spcBef>
                <a:spcPts val="0"/>
              </a:spcBef>
              <a:buFont typeface="Arial"/>
              <a:buNone/>
              <a:defRPr sz="4100" kern="0" cap="all" spc="-75" baseline="0">
                <a:solidFill>
                  <a:schemeClr val="tx1"/>
                </a:solidFill>
                <a:latin typeface="Arial Black"/>
                <a:ea typeface="+mn-ea"/>
                <a:cs typeface="Arial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dirty="0" smtClean="0"/>
              <a:t>Module 6:</a:t>
            </a:r>
          </a:p>
          <a:p>
            <a:r>
              <a:rPr lang="en-US" dirty="0" smtClean="0"/>
              <a:t>Selenium WebDriver</a:t>
            </a:r>
            <a:endParaRPr lang="en-US" dirty="0"/>
          </a:p>
        </p:txBody>
      </p:sp>
      <p:sp>
        <p:nvSpPr>
          <p:cNvPr id="16" name="Text Placeholder 2"/>
          <p:cNvSpPr txBox="1">
            <a:spLocks/>
          </p:cNvSpPr>
          <p:nvPr/>
        </p:nvSpPr>
        <p:spPr>
          <a:xfrm>
            <a:off x="555886" y="2879524"/>
            <a:ext cx="3237233" cy="277768"/>
          </a:xfrm>
          <a:prstGeom prst="rect">
            <a:avLst/>
          </a:prstGeom>
          <a:solidFill>
            <a:schemeClr val="accent2"/>
          </a:solidFill>
        </p:spPr>
        <p:txBody>
          <a:bodyPr wrap="none" lIns="68580" tIns="27432" rIns="68580" bIns="34290">
            <a:spAutoFit/>
          </a:bodyPr>
          <a:lstStyle>
            <a:lvl1pPr marL="0" indent="0" algn="l" defTabSz="342900" rtl="0" eaLnBrk="1" latinLnBrk="0" hangingPunct="1">
              <a:spcBef>
                <a:spcPts val="0"/>
              </a:spcBef>
              <a:buFontTx/>
              <a:buNone/>
              <a:defRPr sz="1400" kern="1200" cap="all" baseline="0">
                <a:solidFill>
                  <a:srgbClr val="FFFFFF"/>
                </a:solidFill>
                <a:latin typeface="Arial Black"/>
                <a:ea typeface="+mn-ea"/>
                <a:cs typeface="Arial Black"/>
              </a:defRPr>
            </a:lvl1pPr>
            <a:lvl2pPr marL="342900" indent="0" algn="l" defTabSz="342900" rtl="0" eaLnBrk="1" latinLnBrk="0" hangingPunct="1">
              <a:spcBef>
                <a:spcPct val="20000"/>
              </a:spcBef>
              <a:buFontTx/>
              <a:buNone/>
              <a:defRPr sz="2100" kern="1200">
                <a:solidFill>
                  <a:schemeClr val="tx1"/>
                </a:solidFill>
                <a:latin typeface="+mn-lt"/>
                <a:ea typeface="+mn-ea"/>
                <a:cs typeface="+mn-cs"/>
              </a:defRPr>
            </a:lvl2pPr>
            <a:lvl3pPr marL="685800" indent="0" algn="l" defTabSz="342900" rtl="0" eaLnBrk="1" latinLnBrk="0" hangingPunct="1">
              <a:spcBef>
                <a:spcPct val="20000"/>
              </a:spcBef>
              <a:buFontTx/>
              <a:buNone/>
              <a:defRPr sz="1800" kern="1200">
                <a:solidFill>
                  <a:schemeClr val="tx1"/>
                </a:solidFill>
                <a:latin typeface="+mn-lt"/>
                <a:ea typeface="+mn-ea"/>
                <a:cs typeface="+mn-cs"/>
              </a:defRPr>
            </a:lvl3pPr>
            <a:lvl4pPr marL="1028700" indent="0" algn="l" defTabSz="342900" rtl="0" eaLnBrk="1" latinLnBrk="0" hangingPunct="1">
              <a:spcBef>
                <a:spcPct val="20000"/>
              </a:spcBef>
              <a:buFontTx/>
              <a:buNone/>
              <a:defRPr sz="1500" kern="1200">
                <a:solidFill>
                  <a:schemeClr val="tx1"/>
                </a:solidFill>
                <a:latin typeface="+mn-lt"/>
                <a:ea typeface="+mn-ea"/>
                <a:cs typeface="+mn-cs"/>
              </a:defRPr>
            </a:lvl4pPr>
            <a:lvl5pPr marL="1371600" indent="0" algn="l" defTabSz="342900" rtl="0" eaLnBrk="1" latinLnBrk="0" hangingPunct="1">
              <a:spcBef>
                <a:spcPct val="20000"/>
              </a:spcBef>
              <a:buFontTx/>
              <a:buNone/>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dirty="0" err="1" smtClean="0"/>
              <a:t>Lectre</a:t>
            </a:r>
            <a:r>
              <a:rPr lang="en-US" dirty="0" smtClean="0"/>
              <a:t> 1: WebDriver Basics</a:t>
            </a:r>
            <a:endParaRPr lang="en-US" dirty="0"/>
          </a:p>
        </p:txBody>
      </p:sp>
    </p:spTree>
    <p:extLst>
      <p:ext uri="{BB962C8B-B14F-4D97-AF65-F5344CB8AC3E}">
        <p14:creationId xmlns:p14="http://schemas.microsoft.com/office/powerpoint/2010/main" val="42748386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p:cNvSpPr>
            <a:spLocks noGrp="1"/>
          </p:cNvSpPr>
          <p:nvPr>
            <p:ph type="pic" sz="quarter" idx="10"/>
          </p:nvPr>
        </p:nvSpPr>
        <p:spPr/>
      </p:sp>
      <p:sp>
        <p:nvSpPr>
          <p:cNvPr id="4" name="Текст 3"/>
          <p:cNvSpPr>
            <a:spLocks noGrp="1"/>
          </p:cNvSpPr>
          <p:nvPr>
            <p:ph type="body" sz="quarter" idx="11"/>
          </p:nvPr>
        </p:nvSpPr>
        <p:spPr>
          <a:xfrm>
            <a:off x="1797304" y="3394370"/>
            <a:ext cx="4751942" cy="647100"/>
          </a:xfrm>
        </p:spPr>
        <p:txBody>
          <a:bodyPr/>
          <a:lstStyle/>
          <a:p>
            <a:r>
              <a:rPr lang="en-US" dirty="0" smtClean="0"/>
              <a:t>How it works?</a:t>
            </a:r>
            <a:endParaRPr lang="en-US" dirty="0"/>
          </a:p>
        </p:txBody>
      </p:sp>
      <p:sp>
        <p:nvSpPr>
          <p:cNvPr id="5" name="Заголовок 4"/>
          <p:cNvSpPr>
            <a:spLocks noGrp="1"/>
          </p:cNvSpPr>
          <p:nvPr>
            <p:ph type="title"/>
          </p:nvPr>
        </p:nvSpPr>
        <p:spPr>
          <a:xfrm>
            <a:off x="1797304" y="2869953"/>
            <a:ext cx="1721625" cy="647100"/>
          </a:xfrm>
        </p:spPr>
        <p:txBody>
          <a:bodyPr/>
          <a:lstStyle/>
          <a:p>
            <a:r>
              <a:rPr lang="en-US" dirty="0" smtClean="0"/>
              <a:t>Part 2</a:t>
            </a:r>
            <a:endParaRPr lang="en-US" dirty="0"/>
          </a:p>
        </p:txBody>
      </p:sp>
      <p:sp>
        <p:nvSpPr>
          <p:cNvPr id="6" name="Текст 5"/>
          <p:cNvSpPr>
            <a:spLocks noGrp="1"/>
          </p:cNvSpPr>
          <p:nvPr>
            <p:ph type="body" sz="quarter" idx="14"/>
          </p:nvPr>
        </p:nvSpPr>
        <p:spPr>
          <a:xfrm>
            <a:off x="1792972" y="2457128"/>
            <a:ext cx="2208810" cy="284693"/>
          </a:xfrm>
        </p:spPr>
        <p:txBody>
          <a:bodyPr/>
          <a:lstStyle/>
          <a:p>
            <a:r>
              <a:rPr lang="en-US" dirty="0"/>
              <a:t>Selenium WebDriver</a:t>
            </a:r>
            <a:r>
              <a:rPr lang="en-US" dirty="0" smtClean="0"/>
              <a:t>.</a:t>
            </a:r>
            <a:endParaRPr lang="en-US" dirty="0"/>
          </a:p>
        </p:txBody>
      </p:sp>
    </p:spTree>
    <p:extLst>
      <p:ext uri="{BB962C8B-B14F-4D97-AF65-F5344CB8AC3E}">
        <p14:creationId xmlns:p14="http://schemas.microsoft.com/office/powerpoint/2010/main" val="40819062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2. HOW IT WORKS? LAYERS</a:t>
            </a:r>
            <a:endParaRPr lang="en-US" dirty="0"/>
          </a:p>
        </p:txBody>
      </p:sp>
      <p:graphicFrame>
        <p:nvGraphicFramePr>
          <p:cNvPr id="4" name="Объект 3"/>
          <p:cNvGraphicFramePr>
            <a:graphicFrameLocks noGrp="1"/>
          </p:cNvGraphicFramePr>
          <p:nvPr>
            <p:ph idx="1"/>
            <p:extLst>
              <p:ext uri="{D42A27DB-BD31-4B8C-83A1-F6EECF244321}">
                <p14:modId xmlns:p14="http://schemas.microsoft.com/office/powerpoint/2010/main" val="3790339717"/>
              </p:ext>
            </p:extLst>
          </p:nvPr>
        </p:nvGraphicFramePr>
        <p:xfrm>
          <a:off x="1407319" y="1078707"/>
          <a:ext cx="6254354" cy="3383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17025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2. HOW IT WORKS? FROM TEST TO BROWSER</a:t>
            </a:r>
            <a:endParaRPr lang="en-US" dirty="0"/>
          </a:p>
        </p:txBody>
      </p:sp>
      <p:pic>
        <p:nvPicPr>
          <p:cNvPr id="5"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843558"/>
            <a:ext cx="3208958" cy="2407620"/>
          </a:xfrm>
          <a:prstGeom prst="rect">
            <a:avLst/>
          </a:prstGeom>
        </p:spPr>
      </p:pic>
      <p:pic>
        <p:nvPicPr>
          <p:cNvPr id="6"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1434" y="2463738"/>
            <a:ext cx="3759566" cy="2254882"/>
          </a:xfrm>
          <a:prstGeom prst="rect">
            <a:avLst/>
          </a:prstGeom>
        </p:spPr>
      </p:pic>
    </p:spTree>
    <p:extLst>
      <p:ext uri="{BB962C8B-B14F-4D97-AF65-F5344CB8AC3E}">
        <p14:creationId xmlns:p14="http://schemas.microsoft.com/office/powerpoint/2010/main" val="29263810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2. HOW IT WORKS?</a:t>
            </a:r>
            <a:r>
              <a:rPr lang="ru-RU" dirty="0" smtClean="0"/>
              <a:t> </a:t>
            </a:r>
            <a:r>
              <a:rPr lang="en-US" dirty="0"/>
              <a:t>W3C</a:t>
            </a:r>
          </a:p>
        </p:txBody>
      </p:sp>
      <p:pic>
        <p:nvPicPr>
          <p:cNvPr id="4"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3012"/>
          <a:stretch/>
        </p:blipFill>
        <p:spPr bwMode="auto">
          <a:xfrm>
            <a:off x="2181362" y="936977"/>
            <a:ext cx="5181748" cy="338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60842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a:t>2. HOW IT WORKS</a:t>
            </a:r>
            <a:r>
              <a:rPr lang="en-US" dirty="0" smtClean="0"/>
              <a:t>? CORE</a:t>
            </a:r>
            <a:endParaRPr lang="en-US" dirty="0"/>
          </a:p>
        </p:txBody>
      </p:sp>
      <p:sp>
        <p:nvSpPr>
          <p:cNvPr id="3" name="Объект 2"/>
          <p:cNvSpPr>
            <a:spLocks noGrp="1"/>
          </p:cNvSpPr>
          <p:nvPr>
            <p:ph idx="1"/>
          </p:nvPr>
        </p:nvSpPr>
        <p:spPr/>
        <p:txBody>
          <a:bodyPr/>
          <a:lstStyle/>
          <a:p>
            <a:r>
              <a:rPr lang="ru-RU" b="1" dirty="0" err="1"/>
              <a:t>Json</a:t>
            </a:r>
            <a:r>
              <a:rPr lang="ru-RU" b="1" dirty="0"/>
              <a:t> </a:t>
            </a:r>
            <a:r>
              <a:rPr lang="ru-RU" b="1" dirty="0" err="1"/>
              <a:t>Wire</a:t>
            </a:r>
            <a:r>
              <a:rPr lang="ru-RU" b="1" dirty="0"/>
              <a:t> </a:t>
            </a:r>
            <a:r>
              <a:rPr lang="ru-RU" b="1" dirty="0" err="1"/>
              <a:t>Protocol</a:t>
            </a:r>
            <a:r>
              <a:rPr lang="ru-RU" b="1" dirty="0"/>
              <a:t> (JSWP)</a:t>
            </a:r>
            <a:r>
              <a:rPr lang="ru-RU" dirty="0"/>
              <a:t> </a:t>
            </a:r>
            <a:r>
              <a:rPr lang="en-US" dirty="0" smtClean="0"/>
              <a:t>is a</a:t>
            </a:r>
            <a:r>
              <a:rPr lang="ru-RU" dirty="0" smtClean="0"/>
              <a:t> </a:t>
            </a:r>
            <a:r>
              <a:rPr lang="en-US" dirty="0" smtClean="0"/>
              <a:t>unified</a:t>
            </a:r>
            <a:r>
              <a:rPr lang="ru-RU" dirty="0" smtClean="0"/>
              <a:t> REST-</a:t>
            </a:r>
            <a:r>
              <a:rPr lang="en-US" dirty="0" smtClean="0"/>
              <a:t>protocol</a:t>
            </a:r>
            <a:r>
              <a:rPr lang="ru-RU" dirty="0" smtClean="0"/>
              <a:t> </a:t>
            </a:r>
            <a:r>
              <a:rPr lang="en-US" dirty="0"/>
              <a:t>for </a:t>
            </a:r>
            <a:r>
              <a:rPr lang="en-US" dirty="0" smtClean="0"/>
              <a:t>a test </a:t>
            </a:r>
            <a:r>
              <a:rPr lang="en-US" dirty="0"/>
              <a:t>and </a:t>
            </a:r>
            <a:r>
              <a:rPr lang="en-US" dirty="0" smtClean="0"/>
              <a:t>a </a:t>
            </a:r>
            <a:r>
              <a:rPr lang="en-US" dirty="0"/>
              <a:t>test application </a:t>
            </a:r>
            <a:r>
              <a:rPr lang="en-US" dirty="0" smtClean="0"/>
              <a:t>to interact between </a:t>
            </a:r>
            <a:r>
              <a:rPr lang="en-US" dirty="0"/>
              <a:t>themselves.</a:t>
            </a:r>
          </a:p>
        </p:txBody>
      </p:sp>
      <p:pic>
        <p:nvPicPr>
          <p:cNvPr id="4098" name="Picture 2" descr="http://www.encoding.com/wp-content/uploads/2013/11/json_logo-555p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8906" y="1601326"/>
            <a:ext cx="2444912" cy="116930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cdni.wired.co.uk/1920x1280/a_c/core_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5706" y="2770632"/>
            <a:ext cx="2743200" cy="1828800"/>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a:xfrm rot="8100000">
            <a:off x="3817151" y="2588895"/>
            <a:ext cx="733806"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5937720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p:txBody>
          <a:bodyPr/>
          <a:lstStyle/>
          <a:p>
            <a:r>
              <a:rPr lang="en-US" dirty="0" smtClean="0"/>
              <a:t>2. HOW IT WORKS? WIRE PROTOCOL</a:t>
            </a:r>
            <a:endParaRPr lang="en-US" dirty="0"/>
          </a:p>
        </p:txBody>
      </p:sp>
      <p:pic>
        <p:nvPicPr>
          <p:cNvPr id="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021" y="722062"/>
            <a:ext cx="3219959" cy="2419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0331" y="2787774"/>
            <a:ext cx="3843338"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94428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2. HOW IT WORKS? DIFFERENT BROWSERS</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628" y="843559"/>
            <a:ext cx="2970330" cy="1586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036" y="843558"/>
            <a:ext cx="3003804" cy="171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3629" y="2672025"/>
            <a:ext cx="3014234" cy="1736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8779" y="2698099"/>
            <a:ext cx="3019449" cy="171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77310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p:cNvSpPr>
            <a:spLocks noGrp="1"/>
          </p:cNvSpPr>
          <p:nvPr>
            <p:ph type="pic" sz="quarter" idx="10"/>
          </p:nvPr>
        </p:nvSpPr>
        <p:spPr/>
      </p:sp>
      <p:sp>
        <p:nvSpPr>
          <p:cNvPr id="4" name="Текст 3"/>
          <p:cNvSpPr>
            <a:spLocks noGrp="1"/>
          </p:cNvSpPr>
          <p:nvPr>
            <p:ph type="body" sz="quarter" idx="11"/>
          </p:nvPr>
        </p:nvSpPr>
        <p:spPr>
          <a:xfrm>
            <a:off x="1797304" y="3394370"/>
            <a:ext cx="4632358" cy="647100"/>
          </a:xfrm>
        </p:spPr>
        <p:txBody>
          <a:bodyPr/>
          <a:lstStyle/>
          <a:p>
            <a:r>
              <a:rPr lang="en-US" dirty="0"/>
              <a:t>WebDriver API</a:t>
            </a:r>
          </a:p>
        </p:txBody>
      </p:sp>
      <p:sp>
        <p:nvSpPr>
          <p:cNvPr id="5" name="Заголовок 4"/>
          <p:cNvSpPr>
            <a:spLocks noGrp="1"/>
          </p:cNvSpPr>
          <p:nvPr>
            <p:ph type="title"/>
          </p:nvPr>
        </p:nvSpPr>
        <p:spPr>
          <a:xfrm>
            <a:off x="1797304" y="2869953"/>
            <a:ext cx="1721625" cy="647100"/>
          </a:xfrm>
        </p:spPr>
        <p:txBody>
          <a:bodyPr/>
          <a:lstStyle/>
          <a:p>
            <a:r>
              <a:rPr lang="en-US" dirty="0" smtClean="0"/>
              <a:t>Part 3</a:t>
            </a:r>
            <a:endParaRPr lang="en-US" dirty="0"/>
          </a:p>
        </p:txBody>
      </p:sp>
      <p:sp>
        <p:nvSpPr>
          <p:cNvPr id="6" name="Текст 5"/>
          <p:cNvSpPr>
            <a:spLocks noGrp="1"/>
          </p:cNvSpPr>
          <p:nvPr>
            <p:ph type="body" sz="quarter" idx="14"/>
          </p:nvPr>
        </p:nvSpPr>
        <p:spPr>
          <a:xfrm>
            <a:off x="1792972" y="2457128"/>
            <a:ext cx="2208810" cy="284693"/>
          </a:xfrm>
        </p:spPr>
        <p:txBody>
          <a:bodyPr/>
          <a:lstStyle/>
          <a:p>
            <a:r>
              <a:rPr lang="en-US" dirty="0" smtClean="0"/>
              <a:t>Selenium WebDriver. </a:t>
            </a:r>
            <a:endParaRPr lang="en-US" dirty="0"/>
          </a:p>
        </p:txBody>
      </p:sp>
    </p:spTree>
    <p:extLst>
      <p:ext uri="{BB962C8B-B14F-4D97-AF65-F5344CB8AC3E}">
        <p14:creationId xmlns:p14="http://schemas.microsoft.com/office/powerpoint/2010/main" val="18327799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3. WEBDRIVER API</a:t>
            </a:r>
            <a:endParaRPr lang="en-US" dirty="0"/>
          </a:p>
        </p:txBody>
      </p:sp>
      <p:sp>
        <p:nvSpPr>
          <p:cNvPr id="3" name="Объект 2"/>
          <p:cNvSpPr>
            <a:spLocks noGrp="1"/>
          </p:cNvSpPr>
          <p:nvPr>
            <p:ph idx="1"/>
          </p:nvPr>
        </p:nvSpPr>
        <p:spPr/>
        <p:txBody>
          <a:bodyPr numCol="2">
            <a:normAutofit lnSpcReduction="10000"/>
          </a:bodyPr>
          <a:lstStyle/>
          <a:p>
            <a:r>
              <a:rPr lang="en-US" b="1" dirty="0" smtClean="0"/>
              <a:t>Interface WebDriver - </a:t>
            </a:r>
            <a:r>
              <a:rPr lang="en-US" b="1" dirty="0"/>
              <a:t>represents an </a:t>
            </a:r>
            <a:r>
              <a:rPr lang="en-US" b="1" dirty="0" smtClean="0"/>
              <a:t>idealized </a:t>
            </a:r>
            <a:r>
              <a:rPr lang="en-US" b="1" dirty="0"/>
              <a:t>web </a:t>
            </a:r>
            <a:r>
              <a:rPr lang="en-US" b="1" dirty="0" smtClean="0"/>
              <a:t>browser</a:t>
            </a:r>
            <a:r>
              <a:rPr lang="en-US" b="1" dirty="0"/>
              <a:t>.</a:t>
            </a:r>
            <a:endParaRPr lang="en-US" b="1" dirty="0" smtClean="0"/>
          </a:p>
          <a:p>
            <a:endParaRPr lang="en-US" dirty="0"/>
          </a:p>
          <a:p>
            <a:r>
              <a:rPr lang="en-US" b="1" dirty="0" smtClean="0"/>
              <a:t>Methods </a:t>
            </a:r>
            <a:r>
              <a:rPr lang="en-US" b="1" dirty="0" smtClean="0"/>
              <a:t>can be used for:</a:t>
            </a:r>
            <a:endParaRPr lang="en-US" b="1" dirty="0" smtClean="0"/>
          </a:p>
          <a:p>
            <a:pPr marL="285750" indent="-285750">
              <a:buFont typeface="Arial" panose="020B0604020202020204" pitchFamily="34" charset="0"/>
              <a:buChar char="•"/>
            </a:pPr>
            <a:r>
              <a:rPr lang="en-US" dirty="0" smtClean="0"/>
              <a:t>control </a:t>
            </a:r>
            <a:r>
              <a:rPr lang="en-US" dirty="0" smtClean="0"/>
              <a:t>of the browser itself;</a:t>
            </a:r>
          </a:p>
          <a:p>
            <a:pPr marL="285750" indent="-285750">
              <a:buFont typeface="Arial" panose="020B0604020202020204" pitchFamily="34" charset="0"/>
              <a:buChar char="•"/>
            </a:pPr>
            <a:r>
              <a:rPr lang="en-US" dirty="0" smtClean="0"/>
              <a:t>selection </a:t>
            </a:r>
            <a:r>
              <a:rPr lang="en-US" dirty="0" smtClean="0"/>
              <a:t>of </a:t>
            </a:r>
            <a:r>
              <a:rPr lang="en-US" dirty="0" err="1" smtClean="0"/>
              <a:t>WebElements</a:t>
            </a:r>
            <a:endParaRPr lang="en-US" dirty="0" smtClean="0"/>
          </a:p>
          <a:p>
            <a:pPr marL="285750" indent="-285750">
              <a:buFont typeface="Arial" panose="020B0604020202020204" pitchFamily="34" charset="0"/>
              <a:buChar char="•"/>
            </a:pPr>
            <a:r>
              <a:rPr lang="en-US" dirty="0" smtClean="0"/>
              <a:t>debugging </a:t>
            </a:r>
            <a:r>
              <a:rPr lang="en-US" dirty="0" smtClean="0"/>
              <a:t>aids</a:t>
            </a:r>
            <a:endParaRPr lang="en-US" dirty="0"/>
          </a:p>
          <a:p>
            <a:endParaRPr lang="en-US" dirty="0"/>
          </a:p>
          <a:p>
            <a:r>
              <a:rPr lang="en-US" b="1" dirty="0"/>
              <a:t>Key </a:t>
            </a:r>
            <a:r>
              <a:rPr lang="en-US" b="1" dirty="0" smtClean="0"/>
              <a:t>methods:</a:t>
            </a:r>
          </a:p>
          <a:p>
            <a:pPr marL="285750" indent="-285750">
              <a:buFont typeface="Arial" panose="020B0604020202020204" pitchFamily="34" charset="0"/>
              <a:buChar char="•"/>
            </a:pPr>
            <a:r>
              <a:rPr lang="en-US" dirty="0" smtClean="0"/>
              <a:t>get(String </a:t>
            </a:r>
            <a:r>
              <a:rPr lang="en-US" dirty="0" err="1"/>
              <a:t>url</a:t>
            </a:r>
            <a:r>
              <a:rPr lang="en-US" dirty="0" smtClean="0"/>
              <a:t>) - to </a:t>
            </a:r>
            <a:r>
              <a:rPr lang="en-US" dirty="0"/>
              <a:t>load a new web page</a:t>
            </a:r>
            <a:endParaRPr lang="en-US" dirty="0" smtClean="0"/>
          </a:p>
          <a:p>
            <a:pPr marL="285750" indent="-285750">
              <a:buFont typeface="Arial" panose="020B0604020202020204" pitchFamily="34" charset="0"/>
              <a:buChar char="•"/>
            </a:pPr>
            <a:r>
              <a:rPr lang="en-US" dirty="0" err="1"/>
              <a:t>findElement</a:t>
            </a:r>
            <a:r>
              <a:rPr lang="en-US" dirty="0"/>
              <a:t>(By by</a:t>
            </a:r>
            <a:r>
              <a:rPr lang="en-US" dirty="0" smtClean="0"/>
              <a:t>) – to find an element on the page</a:t>
            </a:r>
            <a:endParaRPr lang="en-US" dirty="0"/>
          </a:p>
          <a:p>
            <a:endParaRPr lang="en-US" dirty="0" smtClean="0"/>
          </a:p>
          <a:p>
            <a:endParaRPr lang="en-US" dirty="0"/>
          </a:p>
          <a:p>
            <a:r>
              <a:rPr lang="en-US" sz="1700" dirty="0">
                <a:solidFill>
                  <a:schemeClr val="accent6"/>
                </a:solidFill>
              </a:rPr>
              <a:t>close</a:t>
            </a:r>
            <a:r>
              <a:rPr lang="en-US" sz="1700" dirty="0" smtClean="0">
                <a:solidFill>
                  <a:schemeClr val="accent6"/>
                </a:solidFill>
              </a:rPr>
              <a:t>()</a:t>
            </a:r>
          </a:p>
          <a:p>
            <a:r>
              <a:rPr lang="en-US" sz="1700" dirty="0" err="1" smtClean="0">
                <a:solidFill>
                  <a:schemeClr val="accent6"/>
                </a:solidFill>
              </a:rPr>
              <a:t>findElements</a:t>
            </a:r>
            <a:r>
              <a:rPr lang="en-US" sz="1700" dirty="0" smtClean="0">
                <a:solidFill>
                  <a:schemeClr val="accent6"/>
                </a:solidFill>
              </a:rPr>
              <a:t>(By </a:t>
            </a:r>
            <a:r>
              <a:rPr lang="en-US" sz="1700" dirty="0">
                <a:solidFill>
                  <a:schemeClr val="accent6"/>
                </a:solidFill>
              </a:rPr>
              <a:t>by</a:t>
            </a:r>
            <a:r>
              <a:rPr lang="en-US" sz="1700" dirty="0" smtClean="0">
                <a:solidFill>
                  <a:schemeClr val="accent6"/>
                </a:solidFill>
              </a:rPr>
              <a:t>)</a:t>
            </a:r>
          </a:p>
          <a:p>
            <a:r>
              <a:rPr lang="en-US" sz="1700" dirty="0" err="1" smtClean="0">
                <a:solidFill>
                  <a:schemeClr val="accent6"/>
                </a:solidFill>
              </a:rPr>
              <a:t>getCurrentUrl</a:t>
            </a:r>
            <a:r>
              <a:rPr lang="en-US" sz="1700" dirty="0" smtClean="0">
                <a:solidFill>
                  <a:schemeClr val="accent6"/>
                </a:solidFill>
              </a:rPr>
              <a:t>()</a:t>
            </a:r>
          </a:p>
          <a:p>
            <a:r>
              <a:rPr lang="en-US" sz="1700" dirty="0" err="1">
                <a:solidFill>
                  <a:schemeClr val="accent6"/>
                </a:solidFill>
              </a:rPr>
              <a:t>getPageSource</a:t>
            </a:r>
            <a:r>
              <a:rPr lang="en-US" sz="1700" dirty="0" smtClean="0">
                <a:solidFill>
                  <a:schemeClr val="accent6"/>
                </a:solidFill>
              </a:rPr>
              <a:t>()</a:t>
            </a:r>
          </a:p>
          <a:p>
            <a:r>
              <a:rPr lang="en-US" sz="1700" dirty="0" err="1">
                <a:solidFill>
                  <a:schemeClr val="accent6"/>
                </a:solidFill>
              </a:rPr>
              <a:t>getTitle</a:t>
            </a:r>
            <a:r>
              <a:rPr lang="en-US" sz="1700" dirty="0" smtClean="0">
                <a:solidFill>
                  <a:schemeClr val="accent6"/>
                </a:solidFill>
              </a:rPr>
              <a:t>()</a:t>
            </a:r>
          </a:p>
          <a:p>
            <a:r>
              <a:rPr lang="en-US" sz="1700" dirty="0" err="1">
                <a:solidFill>
                  <a:schemeClr val="accent6"/>
                </a:solidFill>
              </a:rPr>
              <a:t>getWindowHandle</a:t>
            </a:r>
            <a:r>
              <a:rPr lang="en-US" sz="1700" dirty="0" smtClean="0">
                <a:solidFill>
                  <a:schemeClr val="accent6"/>
                </a:solidFill>
              </a:rPr>
              <a:t>()</a:t>
            </a:r>
          </a:p>
          <a:p>
            <a:r>
              <a:rPr lang="en-US" sz="1700" dirty="0" err="1">
                <a:solidFill>
                  <a:schemeClr val="accent6"/>
                </a:solidFill>
              </a:rPr>
              <a:t>getWindowHandles</a:t>
            </a:r>
            <a:r>
              <a:rPr lang="en-US" sz="1700" dirty="0" smtClean="0">
                <a:solidFill>
                  <a:schemeClr val="accent6"/>
                </a:solidFill>
              </a:rPr>
              <a:t>()</a:t>
            </a:r>
          </a:p>
          <a:p>
            <a:r>
              <a:rPr lang="en-US" sz="1700" dirty="0">
                <a:solidFill>
                  <a:schemeClr val="accent6"/>
                </a:solidFill>
              </a:rPr>
              <a:t>manage</a:t>
            </a:r>
            <a:r>
              <a:rPr lang="en-US" sz="1700" dirty="0" smtClean="0">
                <a:solidFill>
                  <a:schemeClr val="accent6"/>
                </a:solidFill>
              </a:rPr>
              <a:t>()</a:t>
            </a:r>
          </a:p>
          <a:p>
            <a:r>
              <a:rPr lang="en-US" sz="1700" dirty="0">
                <a:solidFill>
                  <a:schemeClr val="accent6"/>
                </a:solidFill>
              </a:rPr>
              <a:t>navigate</a:t>
            </a:r>
            <a:r>
              <a:rPr lang="en-US" sz="1700" dirty="0" smtClean="0">
                <a:solidFill>
                  <a:schemeClr val="accent6"/>
                </a:solidFill>
              </a:rPr>
              <a:t>()</a:t>
            </a:r>
          </a:p>
          <a:p>
            <a:r>
              <a:rPr lang="en-US" sz="1700" dirty="0">
                <a:solidFill>
                  <a:schemeClr val="accent6"/>
                </a:solidFill>
              </a:rPr>
              <a:t>quit</a:t>
            </a:r>
            <a:r>
              <a:rPr lang="en-US" sz="1700" dirty="0" smtClean="0">
                <a:solidFill>
                  <a:schemeClr val="accent6"/>
                </a:solidFill>
              </a:rPr>
              <a:t>()</a:t>
            </a:r>
          </a:p>
          <a:p>
            <a:r>
              <a:rPr lang="en-US" sz="1700" dirty="0" err="1">
                <a:solidFill>
                  <a:schemeClr val="accent6"/>
                </a:solidFill>
              </a:rPr>
              <a:t>switchTo</a:t>
            </a:r>
            <a:r>
              <a:rPr lang="en-US" sz="1700" dirty="0">
                <a:solidFill>
                  <a:schemeClr val="accent6"/>
                </a:solidFill>
              </a:rPr>
              <a:t>()</a:t>
            </a:r>
          </a:p>
        </p:txBody>
      </p:sp>
      <p:pic>
        <p:nvPicPr>
          <p:cNvPr id="7170" name="Picture 2" descr="http://www.commzgate.com/assets/img/commzgate_cloud_ap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0365" y="1864779"/>
            <a:ext cx="2143125"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9088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3. WEBDRIVER API</a:t>
            </a:r>
            <a:endParaRPr lang="en-US" dirty="0"/>
          </a:p>
        </p:txBody>
      </p:sp>
      <p:graphicFrame>
        <p:nvGraphicFramePr>
          <p:cNvPr id="5" name="Таблица 7"/>
          <p:cNvGraphicFramePr>
            <a:graphicFrameLocks noGrp="1"/>
          </p:cNvGraphicFramePr>
          <p:nvPr>
            <p:extLst>
              <p:ext uri="{D42A27DB-BD31-4B8C-83A1-F6EECF244321}">
                <p14:modId xmlns:p14="http://schemas.microsoft.com/office/powerpoint/2010/main" val="2708729890"/>
              </p:ext>
            </p:extLst>
          </p:nvPr>
        </p:nvGraphicFramePr>
        <p:xfrm>
          <a:off x="1294714" y="785340"/>
          <a:ext cx="6781799" cy="4028154"/>
        </p:xfrm>
        <a:graphic>
          <a:graphicData uri="http://schemas.openxmlformats.org/drawingml/2006/table">
            <a:tbl>
              <a:tblPr firstRow="1" bandRow="1">
                <a:tableStyleId>{0660B408-B3CF-4A94-85FC-2B1E0A45F4A2}</a:tableStyleId>
              </a:tblPr>
              <a:tblGrid>
                <a:gridCol w="1751023"/>
                <a:gridCol w="5030776"/>
              </a:tblGrid>
              <a:tr h="243663">
                <a:tc>
                  <a:txBody>
                    <a:bodyPr/>
                    <a:lstStyle/>
                    <a:p>
                      <a:pPr algn="ctr"/>
                      <a:r>
                        <a:rPr lang="en-US" sz="1200" dirty="0" smtClean="0"/>
                        <a:t>Java</a:t>
                      </a:r>
                      <a:endParaRPr lang="ru-RU" sz="1200" dirty="0"/>
                    </a:p>
                  </a:txBody>
                  <a:tcPr marL="68580" marR="68580" marT="34290" marB="34290"/>
                </a:tc>
                <a:tc>
                  <a:txBody>
                    <a:bodyPr/>
                    <a:lstStyle/>
                    <a:p>
                      <a:pPr algn="ctr"/>
                      <a:r>
                        <a:rPr lang="en-US" sz="1200" dirty="0" smtClean="0"/>
                        <a:t>Description</a:t>
                      </a:r>
                      <a:endParaRPr lang="ru-RU" sz="1200" dirty="0"/>
                    </a:p>
                  </a:txBody>
                  <a:tcPr marL="68580" marR="68580" marT="34290" marB="34290"/>
                </a:tc>
              </a:tr>
              <a:tr h="228896">
                <a:tc>
                  <a:txBody>
                    <a:bodyPr/>
                    <a:lstStyle/>
                    <a:p>
                      <a:r>
                        <a:rPr lang="en-US" sz="1100" dirty="0" smtClean="0"/>
                        <a:t>close()</a:t>
                      </a:r>
                      <a:endParaRPr lang="ru-RU" sz="1100" dirty="0"/>
                    </a:p>
                  </a:txBody>
                  <a:tcPr marL="68580" marR="68580" marT="34290" marB="34290"/>
                </a:tc>
                <a:tc>
                  <a:txBody>
                    <a:bodyPr/>
                    <a:lstStyle/>
                    <a:p>
                      <a:r>
                        <a:rPr lang="en-US" sz="1100" dirty="0" smtClean="0"/>
                        <a:t>Close current window</a:t>
                      </a:r>
                      <a:endParaRPr lang="ru-RU" sz="1100" dirty="0"/>
                    </a:p>
                  </a:txBody>
                  <a:tcPr marL="68580" marR="68580" marT="34290" marB="34290"/>
                </a:tc>
              </a:tr>
              <a:tr h="391338">
                <a:tc>
                  <a:txBody>
                    <a:bodyPr/>
                    <a:lstStyle/>
                    <a:p>
                      <a:r>
                        <a:rPr lang="en-US" sz="1100" dirty="0" err="1" smtClean="0"/>
                        <a:t>findElement</a:t>
                      </a:r>
                      <a:r>
                        <a:rPr lang="en-US" sz="1100" dirty="0" smtClean="0"/>
                        <a:t>(By by)</a:t>
                      </a:r>
                      <a:endParaRPr lang="ru-RU" sz="1100" dirty="0"/>
                    </a:p>
                  </a:txBody>
                  <a:tcPr marL="68580" marR="68580" marT="34290" marB="34290"/>
                </a:tc>
                <a:tc>
                  <a:txBody>
                    <a:bodyPr/>
                    <a:lstStyle/>
                    <a:p>
                      <a:r>
                        <a:rPr lang="en-US" sz="1100" dirty="0" smtClean="0"/>
                        <a:t>Find first </a:t>
                      </a:r>
                      <a:r>
                        <a:rPr lang="en-US" sz="1100" dirty="0" err="1" smtClean="0"/>
                        <a:t>WebElement</a:t>
                      </a:r>
                      <a:r>
                        <a:rPr lang="en-US" sz="1100" dirty="0" smtClean="0"/>
                        <a:t> By locator</a:t>
                      </a:r>
                      <a:endParaRPr lang="ru-RU" sz="1100" dirty="0"/>
                    </a:p>
                  </a:txBody>
                  <a:tcPr marL="68580" marR="68580" marT="34290" marB="34290"/>
                </a:tc>
              </a:tr>
              <a:tr h="391338">
                <a:tc>
                  <a:txBody>
                    <a:bodyPr/>
                    <a:lstStyle/>
                    <a:p>
                      <a:r>
                        <a:rPr lang="en-US" sz="1100" dirty="0" err="1" smtClean="0"/>
                        <a:t>findElements</a:t>
                      </a:r>
                      <a:r>
                        <a:rPr lang="en-US" sz="1100" dirty="0" smtClean="0"/>
                        <a:t>(By by)</a:t>
                      </a:r>
                      <a:endParaRPr lang="ru-RU" sz="1100" dirty="0"/>
                    </a:p>
                  </a:txBody>
                  <a:tcPr marL="68580" marR="68580" marT="34290" marB="34290"/>
                </a:tc>
                <a:tc>
                  <a:txBody>
                    <a:bodyPr/>
                    <a:lstStyle/>
                    <a:p>
                      <a:r>
                        <a:rPr lang="en-US" sz="1100" dirty="0" smtClean="0"/>
                        <a:t>Find all </a:t>
                      </a:r>
                      <a:r>
                        <a:rPr lang="en-US" sz="1100" dirty="0" err="1" smtClean="0"/>
                        <a:t>WebElements</a:t>
                      </a:r>
                      <a:r>
                        <a:rPr lang="en-US" sz="1100" dirty="0" smtClean="0"/>
                        <a:t> By locator</a:t>
                      </a:r>
                      <a:endParaRPr lang="ru-RU" sz="1100" dirty="0"/>
                    </a:p>
                  </a:txBody>
                  <a:tcPr marL="68580" marR="68580" marT="34290" marB="34290"/>
                </a:tc>
              </a:tr>
              <a:tr h="278901">
                <a:tc>
                  <a:txBody>
                    <a:bodyPr/>
                    <a:lstStyle/>
                    <a:p>
                      <a:r>
                        <a:rPr lang="en-US" sz="1100" dirty="0" smtClean="0"/>
                        <a:t>get(String </a:t>
                      </a:r>
                      <a:r>
                        <a:rPr lang="en-US" sz="1100" dirty="0" err="1" smtClean="0"/>
                        <a:t>url</a:t>
                      </a:r>
                      <a:r>
                        <a:rPr lang="en-US" sz="1100" dirty="0" smtClean="0"/>
                        <a:t>)</a:t>
                      </a:r>
                      <a:endParaRPr lang="ru-RU" sz="1100" dirty="0"/>
                    </a:p>
                  </a:txBody>
                  <a:tcPr marL="68580" marR="68580" marT="34290" marB="34290"/>
                </a:tc>
                <a:tc>
                  <a:txBody>
                    <a:bodyPr/>
                    <a:lstStyle/>
                    <a:p>
                      <a:r>
                        <a:rPr lang="en-US" sz="1100" dirty="0" smtClean="0"/>
                        <a:t>Open URL</a:t>
                      </a:r>
                      <a:endParaRPr lang="ru-RU" sz="1100" dirty="0"/>
                    </a:p>
                  </a:txBody>
                  <a:tcPr marL="68580" marR="68580" marT="34290" marB="34290"/>
                </a:tc>
              </a:tr>
              <a:tr h="228896">
                <a:tc>
                  <a:txBody>
                    <a:bodyPr/>
                    <a:lstStyle/>
                    <a:p>
                      <a:r>
                        <a:rPr lang="en-US" sz="1100" dirty="0" err="1" smtClean="0"/>
                        <a:t>getCurrentUrl</a:t>
                      </a:r>
                      <a:r>
                        <a:rPr lang="en-US" sz="1100" dirty="0" smtClean="0"/>
                        <a:t>()</a:t>
                      </a:r>
                      <a:endParaRPr lang="ru-RU" sz="1100" dirty="0"/>
                    </a:p>
                  </a:txBody>
                  <a:tcPr marL="68580" marR="68580" marT="34290" marB="34290"/>
                </a:tc>
                <a:tc>
                  <a:txBody>
                    <a:bodyPr/>
                    <a:lstStyle/>
                    <a:p>
                      <a:r>
                        <a:rPr lang="en-US" sz="1100" dirty="0" smtClean="0"/>
                        <a:t>Get current URL</a:t>
                      </a:r>
                      <a:endParaRPr lang="ru-RU" sz="1100" dirty="0"/>
                    </a:p>
                  </a:txBody>
                  <a:tcPr marL="68580" marR="68580" marT="34290" marB="34290"/>
                </a:tc>
              </a:tr>
              <a:tr h="278901">
                <a:tc>
                  <a:txBody>
                    <a:bodyPr/>
                    <a:lstStyle/>
                    <a:p>
                      <a:r>
                        <a:rPr lang="en-US" sz="1100" dirty="0" err="1" smtClean="0"/>
                        <a:t>getPageSource</a:t>
                      </a:r>
                      <a:r>
                        <a:rPr lang="en-US" sz="1100" dirty="0" smtClean="0"/>
                        <a:t>()</a:t>
                      </a:r>
                      <a:endParaRPr lang="ru-RU" sz="1100" dirty="0"/>
                    </a:p>
                  </a:txBody>
                  <a:tcPr marL="68580" marR="68580" marT="34290" marB="34290"/>
                </a:tc>
                <a:tc>
                  <a:txBody>
                    <a:bodyPr/>
                    <a:lstStyle/>
                    <a:p>
                      <a:r>
                        <a:rPr lang="en-US" sz="1100" dirty="0" smtClean="0"/>
                        <a:t>Get Page source</a:t>
                      </a:r>
                      <a:endParaRPr lang="ru-RU" sz="1100" dirty="0"/>
                    </a:p>
                  </a:txBody>
                  <a:tcPr marL="68580" marR="68580" marT="34290" marB="34290"/>
                </a:tc>
              </a:tr>
              <a:tr h="391338">
                <a:tc>
                  <a:txBody>
                    <a:bodyPr/>
                    <a:lstStyle/>
                    <a:p>
                      <a:r>
                        <a:rPr lang="en-US" sz="1100" dirty="0" err="1" smtClean="0"/>
                        <a:t>getWindowHandle</a:t>
                      </a:r>
                      <a:r>
                        <a:rPr lang="en-US" sz="1100" dirty="0" smtClean="0"/>
                        <a:t>()</a:t>
                      </a:r>
                      <a:endParaRPr lang="ru-RU" sz="1100" dirty="0"/>
                    </a:p>
                  </a:txBody>
                  <a:tcPr marL="68580" marR="68580" marT="34290" marB="34290"/>
                </a:tc>
                <a:tc>
                  <a:txBody>
                    <a:bodyPr/>
                    <a:lstStyle/>
                    <a:p>
                      <a:r>
                        <a:rPr lang="en-US" sz="1100" dirty="0" smtClean="0"/>
                        <a:t>Get window descriptor</a:t>
                      </a:r>
                      <a:endParaRPr lang="ru-RU" sz="1100" dirty="0"/>
                    </a:p>
                  </a:txBody>
                  <a:tcPr marL="68580" marR="68580" marT="34290" marB="34290"/>
                </a:tc>
              </a:tr>
              <a:tr h="391338">
                <a:tc>
                  <a:txBody>
                    <a:bodyPr/>
                    <a:lstStyle/>
                    <a:p>
                      <a:r>
                        <a:rPr lang="en-US" sz="1100" dirty="0" err="1" smtClean="0"/>
                        <a:t>getWindowHandles</a:t>
                      </a:r>
                      <a:r>
                        <a:rPr lang="en-US" sz="1100" dirty="0" smtClean="0"/>
                        <a:t>()</a:t>
                      </a:r>
                      <a:endParaRPr lang="ru-RU" sz="1100" dirty="0"/>
                    </a:p>
                  </a:txBody>
                  <a:tcPr marL="68580" marR="68580" marT="34290" marB="34290"/>
                </a:tc>
                <a:tc>
                  <a:txBody>
                    <a:bodyPr/>
                    <a:lstStyle/>
                    <a:p>
                      <a:r>
                        <a:rPr lang="en-US" sz="1100" dirty="0" smtClean="0"/>
                        <a:t>Get window descriptors</a:t>
                      </a:r>
                      <a:endParaRPr lang="ru-RU" sz="1100" dirty="0"/>
                    </a:p>
                  </a:txBody>
                  <a:tcPr marL="68580" marR="68580" marT="34290" marB="34290"/>
                </a:tc>
              </a:tr>
              <a:tr h="228896">
                <a:tc>
                  <a:txBody>
                    <a:bodyPr/>
                    <a:lstStyle/>
                    <a:p>
                      <a:r>
                        <a:rPr lang="en-US" sz="1100" dirty="0" smtClean="0"/>
                        <a:t>manage()</a:t>
                      </a:r>
                      <a:endParaRPr lang="ru-RU" sz="1100" dirty="0"/>
                    </a:p>
                  </a:txBody>
                  <a:tcPr marL="68580" marR="68580" marT="34290" marB="34290"/>
                </a:tc>
                <a:tc>
                  <a:txBody>
                    <a:bodyPr/>
                    <a:lstStyle/>
                    <a:p>
                      <a:r>
                        <a:rPr lang="en-US" sz="1100" dirty="0" smtClean="0"/>
                        <a:t>Managing the </a:t>
                      </a:r>
                      <a:r>
                        <a:rPr lang="en-US" sz="1100" dirty="0" err="1" smtClean="0"/>
                        <a:t>WebDriver</a:t>
                      </a:r>
                      <a:endParaRPr lang="ru-RU" sz="1100" dirty="0"/>
                    </a:p>
                  </a:txBody>
                  <a:tcPr marL="68580" marR="68580" marT="34290" marB="34290"/>
                </a:tc>
              </a:tr>
              <a:tr h="228896">
                <a:tc>
                  <a:txBody>
                    <a:bodyPr/>
                    <a:lstStyle/>
                    <a:p>
                      <a:r>
                        <a:rPr lang="en-US" sz="1100" dirty="0" smtClean="0"/>
                        <a:t>navigate()</a:t>
                      </a:r>
                      <a:endParaRPr lang="ru-RU" sz="1100" dirty="0"/>
                    </a:p>
                  </a:txBody>
                  <a:tcPr marL="68580" marR="68580" marT="34290" marB="34290"/>
                </a:tc>
                <a:tc>
                  <a:txBody>
                    <a:bodyPr/>
                    <a:lstStyle/>
                    <a:p>
                      <a:r>
                        <a:rPr lang="en-US" sz="1100" dirty="0" smtClean="0"/>
                        <a:t>Navigate backward and forward (History)</a:t>
                      </a:r>
                      <a:endParaRPr lang="ru-RU" sz="1100" dirty="0"/>
                    </a:p>
                  </a:txBody>
                  <a:tcPr marL="68580" marR="68580" marT="34290" marB="34290"/>
                </a:tc>
              </a:tr>
              <a:tr h="228896">
                <a:tc>
                  <a:txBody>
                    <a:bodyPr/>
                    <a:lstStyle/>
                    <a:p>
                      <a:r>
                        <a:rPr lang="en-US" sz="1100" dirty="0" smtClean="0"/>
                        <a:t>quite()</a:t>
                      </a:r>
                      <a:endParaRPr lang="ru-RU" sz="1100" dirty="0"/>
                    </a:p>
                  </a:txBody>
                  <a:tcPr marL="68580" marR="68580" marT="34290" marB="34290"/>
                </a:tc>
                <a:tc>
                  <a:txBody>
                    <a:bodyPr/>
                    <a:lstStyle/>
                    <a:p>
                      <a:r>
                        <a:rPr lang="en-US" sz="1100" dirty="0" smtClean="0"/>
                        <a:t>Exit browser</a:t>
                      </a:r>
                      <a:endParaRPr lang="ru-RU" sz="1100" dirty="0"/>
                    </a:p>
                  </a:txBody>
                  <a:tcPr marL="68580" marR="68580" marT="34290" marB="34290"/>
                </a:tc>
              </a:tr>
              <a:tr h="228896">
                <a:tc>
                  <a:txBody>
                    <a:bodyPr/>
                    <a:lstStyle/>
                    <a:p>
                      <a:r>
                        <a:rPr lang="en-US" sz="1100" dirty="0" err="1" smtClean="0"/>
                        <a:t>switchTo</a:t>
                      </a:r>
                      <a:r>
                        <a:rPr lang="en-US" sz="1100" dirty="0" smtClean="0"/>
                        <a:t>()</a:t>
                      </a:r>
                      <a:endParaRPr lang="ru-RU" sz="1100" dirty="0"/>
                    </a:p>
                  </a:txBody>
                  <a:tcPr marL="68580" marR="68580" marT="34290" marB="34290"/>
                </a:tc>
                <a:tc>
                  <a:txBody>
                    <a:bodyPr/>
                    <a:lstStyle/>
                    <a:p>
                      <a:r>
                        <a:rPr lang="en-US" sz="1100" dirty="0" smtClean="0"/>
                        <a:t>Switch to frame or window</a:t>
                      </a:r>
                      <a:endParaRPr lang="ru-RU" sz="1100" dirty="0"/>
                    </a:p>
                  </a:txBody>
                  <a:tcPr marL="68580" marR="68580" marT="34290" marB="34290"/>
                </a:tc>
              </a:tr>
              <a:tr h="228896">
                <a:tc>
                  <a:txBody>
                    <a:bodyPr/>
                    <a:lstStyle/>
                    <a:p>
                      <a:r>
                        <a:rPr lang="en-US" sz="1100" dirty="0" err="1" smtClean="0"/>
                        <a:t>getTitle</a:t>
                      </a:r>
                      <a:r>
                        <a:rPr lang="en-US" sz="1100" dirty="0" smtClean="0"/>
                        <a:t>()</a:t>
                      </a:r>
                      <a:endParaRPr lang="ru-RU" sz="1100" dirty="0"/>
                    </a:p>
                  </a:txBody>
                  <a:tcPr marL="68580" marR="68580" marT="34290" marB="34290"/>
                </a:tc>
                <a:tc>
                  <a:txBody>
                    <a:bodyPr/>
                    <a:lstStyle/>
                    <a:p>
                      <a:r>
                        <a:rPr lang="en-US" sz="1100" dirty="0" smtClean="0"/>
                        <a:t>Get current page title</a:t>
                      </a:r>
                      <a:endParaRPr lang="ru-RU" sz="1100" dirty="0"/>
                    </a:p>
                  </a:txBody>
                  <a:tcPr marL="68580" marR="68580" marT="34290" marB="34290"/>
                </a:tc>
              </a:tr>
            </a:tbl>
          </a:graphicData>
        </a:graphic>
      </p:graphicFrame>
    </p:spTree>
    <p:extLst>
      <p:ext uri="{BB962C8B-B14F-4D97-AF65-F5344CB8AC3E}">
        <p14:creationId xmlns:p14="http://schemas.microsoft.com/office/powerpoint/2010/main" val="21296026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3787" y="1362343"/>
            <a:ext cx="972312" cy="1260348"/>
          </a:xfrm>
        </p:spPr>
      </p:pic>
      <p:sp>
        <p:nvSpPr>
          <p:cNvPr id="4" name="Text Placeholder 3"/>
          <p:cNvSpPr>
            <a:spLocks noGrp="1"/>
          </p:cNvSpPr>
          <p:nvPr>
            <p:ph type="body" sz="quarter" idx="10"/>
          </p:nvPr>
        </p:nvSpPr>
        <p:spPr/>
        <p:txBody>
          <a:bodyPr/>
          <a:lstStyle/>
          <a:p>
            <a:r>
              <a:rPr lang="en-US" dirty="0" smtClean="0"/>
              <a:t>FEW WORDS ABOUT ME</a:t>
            </a:r>
            <a:endParaRPr lang="en-US" dirty="0"/>
          </a:p>
        </p:txBody>
      </p:sp>
      <p:pic>
        <p:nvPicPr>
          <p:cNvPr id="1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1633"/>
          <a:stretch/>
        </p:blipFill>
        <p:spPr bwMode="auto">
          <a:xfrm>
            <a:off x="3213495" y="2650384"/>
            <a:ext cx="1531910" cy="135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01223" y="1295375"/>
            <a:ext cx="2914650" cy="1141822"/>
          </a:xfrm>
          <a:prstGeom prst="rect">
            <a:avLst/>
          </a:prstGeom>
        </p:spPr>
      </p:pic>
      <p:pic>
        <p:nvPicPr>
          <p:cNvPr id="1028" name="Picture 4" descr="http://agency.reuters.com/content/dam/openweb/images/brand-assets/reuters-logos/rtr_ahz_rgb_po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0322" y="2193340"/>
            <a:ext cx="3076876" cy="134807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8" descr="data:image/jpeg;base64,/9j/4AAQSkZJRgABAQAAAQABAAD/2wCEAAkGBxASEhMSEQ8RFRISFRAZEBYWGBAVFRYWFxcXHxUfFRMZHSgiGBomHRcVITEhJikrLi4uFx8zODMtOCgtLisBCgoKDg0OGxAQGi8mICU1Mi0wLTU3LS0yLS4vNS0tLTU4LTAtLS0tMjUvLS0tLy0tLS0vLS01LTUtLS0tLS0tLf/AABEIAJwBOgMBEQACEQEDEQH/xAAcAAEAAwEAAwEAAAAAAAAAAAAABQYHBAIDCAH/xABDEAABAwIBBwcICQMEAwAAAAABAAIDBBEFBhIhMUFRkgcTFVRhgZEWIjIzcaHB0UJScnOCorGy0hQjNERTYvAXwuH/xAAbAQEAAwEBAQEAAAAAAAAAAAAABAUGAwIBB//EADMRAAEDAgIGCQQDAQEAAAAAAAABAgMEEQUhEhQVMUFSEzJRU2FxgbHRIjORoTRCweHx/9oADAMBAAIRAxEAPwCW6equsScRWo1WHlQ/P9oVXeKOnqrrEnEU1WHlQbQqu8UdPVXWJOIpqsPKg2hVd4o6equsScRTVYeVBtCq7xR09VdYk4imqw8qDaFV3ijp6q6xJxFNVh5UG0KrvFHT1V1iTiKarDyoNoVXeKOnqrrEnEU1WHlQbQqu8UdPVXWJOIpqsPKg2hVd4o6equsScRTVYeVBtCq7xR09VdYk4imqw8qDaFV3ijp6q6xJxFNVh5UG0KrvFHT1V1iTiKarDyoNoVXeKOnqrrEnEU1WHlQbQqu8UdPVXWJOIpqsPKg2hVd4o6equsScRTVYeVBtCq7xR09VdYk4imqw8qDaFV3ijp6q6xJxFNVh5UG0KrvFHT1V1iTiKarDyoNoVXeKOnqrrEnEU1WHlQbQqu8UdPVXWJOIpqsPKg2hVd4o6equsScRTVYeVBtCq7xR09VdYk4imqw8qDaFV3ijp6q6xJxFNVh5UG0KrvFHT1V1iTiKarDyoNoVXeKOnqrrEnEU1WHlQbQqu8UdPVXWJOIpqsPKg2hVd4o6equsScRTVYeVBtCq7xR09VdYk4imqw8qDaFV3ijp6q6xJxFNVh5UG0KrvFHT1V1iTiKarDyoNoVXeKOnqrrEnEU1WHlQbQqu8UdPVXWJOIpqsPKg2hVd4o6equsScRTVYeVBtCq7xR09VdYk4imqw8qDaFV3ijp6q6xJxFNVh5UG0KrvFHT1V1iTiKarDyoNoVXeKOnqrrEnEU1WHlQbQqu8UksDlrqmTNbUSho9N1zZo+J7FHqG08Lbq1L8EJtC6tqn6LZFtxXsL6zD2gAF8psBpL33Pt0qkWZVXcn4NWlM1EtpL+VMcutUfnthdBYXQWF0FhdBYXQWF0FhdBYXQWF0FhdBYXQWF0FhdBYXQWF0FhdBYXQWF0FhdBYXQWF0FhdBYXQWF0FhdBYXQWF0FhdBYXQWF0FhdBYXQWF0FhdBYXQWF0FiSwHB5KqTNboaPTfsaPiexR6iobC267+CE2ioX1T9Fu7ipqeG0EcEYjjFgPEnaSd6zksrpXaTjbU9OyBiMYmR1LmdzDLrXn5vYXQWF0FhdBYXQWF0FhdBYXQWF0FhdBYXQWF0FhdBYXQWF0FhdBYXQWF0FhdBYXQWF0FhdBYXQWF0FhdBYXQWF0FhdBYXQWF0FhdBYXQWF0FhdBYXQWF0FiUwDBpKqTNboaPWP2NHxPYo9RUNhbdd/BCbRUL6l9k3cVNVwzD44IxHG2zR4k7STtKzksrpXaTja08DIGIxiZHUuZ2CAwm615+ci6AXQ+2JWgydq5tLIH5p+k7zB3Z2vuUaSrhj3uJsOHVEubW5dq5ExDkDUn0pIm97j8FGdicabkUnMwKZes5EPd/4+m/34vB687UZyqe9gP50OWbISrHomJ3eR+oXtuJxLvucnYHOm5UUiqzJ6si9OnktvaM8d5be3epLKqF+5yexClw6pj3sX0z9iLOjWFIIaoqbxdD4LoBdAdOH0Es7syFhe6xNgQNA7ToXOSVkaXetjtBTyTu0Y0upJeSdf1Y8UX8lw16Dm9/gl7Jq+T9p8jyTr+rHii/kmvQc3v8AA2TV8n7T5HknX9WPFF/JNeg5vf4Gyavk/afJDzRuY4tcLOaSHDcRrUprkcl0IL2KxytcmaHhdfTwLoDvw3BqioBdDEXhps43YLHvIXGWojiWz1sSoKKadFdG26eh2eSdf1Y8UX8ly16Dm9/g77Jq+T9p8jyTr+rHii/kmvQc3v8AA2TV8n7T5HknX9WPFF/JNeg5vf4Gyavk/afI8k6/qx4ov5Jr0HN7/A2TV8n7T5OeXJ6sbrpZe5pd+269pVwr/ZDm7Dqlu9i+/scE0D2Gz2OadzgR+q7Ne125SM+J7Osioeu69HMXQC6AXQC6AXQC6AXQC6AlMn8FkqpM1oswesfsaPiexR6iobC267+CE2ion1L7Ju4qavhmHxwRiONtmjxJ2knaVnJZXSu0nGzggZAxGMTI61zOwQBAYNda8/OyRwPBpap+ZGNAtnuPotHb29i4T1DIW3cS6SjkqXaLd3Few03BMl6amAIbnybXusT+EamhUM9ZJLvWydhq6XD4adMkuvapNqKTggCAIAgOKvwmnmFpYWO7bWPENK6xzyR9VThLTRSpZ7UUoOWGS8NKwSxykBzrNjdpJ35rtw7VcUdY+ZdFyepncSw2Knb0jHehUbqyKQXQGjcmmH5sT5yNMhzWfZbr8TfhVJict3oxOBqMEg0Y1kXj7J/0uaqy8CAIDLuUOg5up5wDzZm534hod/6nvV/h0ulFo9hk8Zg0J9NNzvfj/hV7qwKcXQGi8mHqZvvB+0KkxTrt8jUYF9l3n/hdFVl4EAQBAEB4SRtcLOaCNxAI8CvqKqbj4qIuSlfxbIylmuWt5p+ws1d7NR7rKbDXyx780K2owmCXNE0V8Pgz3HcCmpXWkF2H0Hi+afkexXMFSyZPp39hmquhkpl+rd2kXdSCGLoBdALoBdALoCVyewSSrkzW3DB6x+xo+J7FGqKlsLbrv4ITaOifUvsm7iprOGYfHTxiOJtmjxJ2knaVnZZXSO0nGxggZCxGMTI61zOwQBAEBhNHTvle2Ngu55AaO0/Bax70Y1XLuQwMUTpHoxu9TaMFwuOmibEwavSO1ztpKzE0zpXq5Tb09O2CNGN/9O5cjuEAQBAEAQAlAZBljjX9TOS0/wBqO7YtxG0959wC0dHB0Uee9d5jsSqtYmy3JkhBXUsrrHnBG57msaLucWtaN5JsF8c5GoqqemMV7kam9TcMNpBDEyJupjQPDWsrI9XvVy8TeRRpGxGJwOleDoEAQFay/wAP52lc4DzoTnj2fS92nuU7D5dCVE7citxWDpKdV4tz+TKLrQGPsLoLGj8l3qZvvB+0KlxTrt8jT4H9p3n/AIXVVZdhAEAQBAEAQHPX0Uc0bo5GgtcLH4EbiN69xyOjcjm7znLE2Visel0UxrHcNdTTPhd9H0T9Zp1H/u0FaaCZJWI9DFVdMsEqsX08jguupGsLoLC6CwugsS2TuBy1cma24YPWP2NHxPYo9RUNhbdd/BCZR0T6l9k3cVNbwzD46eMRxNs0eJO0k7Ss7LK6R2k42MEDIWIxiZHWuZ1CAIAgCAy7k0pQ+pc8j1TCR7XGw911e4k+0SJ2qZfBY0dMrl4IaiqI1AQHorapsUb5HmzWNJd7AvTGK9yNTieJHpG1XO3IZjieXlXI480WxM2AAF1u1x2+yyvYsOian1ZqZmbGJnr9GSEc3KuuH+pf+X5LtqcHKRkxGqT+520uXlczW5jxuc0fq2xXJ2HQLuyO7MXqW77L6fBZcL5QoH2E8boz9Yee35jwUKXDHp1FuWUGMxOykS37Q8stspo204ZBK1zpwRdpBzWfS1aidXjuXyipHLJd6Wt7nrEq5rYbRrdXdnZxMyurwywugLVydYdztTzhHmwjO/EdDfie5QMRl0ItFOJbYPBpzaa/19zVVQGqCAIAgPCWMOaWuFw4EEbwda+oqot0PioipZTDsWojBNJEb+Y4gdo2HwstTDIkjEd2mHqIVhlcxeByXXQ4GkclnqZvvG/tCpcU67fI02Cfad5l3VWXQQEHljictNTmWIjOz2DSLixvfQpVHE2WTRduIVfO+CFXs3lEGX1dvi4P/qtdnQ+JRbYqPD8EnhvKM+4FRC3N2ujuCPwuJv4rhJhiW+hfySYcbW9pW+qfBfKGsjmY2SJwcxw0Ee++49iqnscxytcmZfRyNkaj2LdFOheD2EBROVGiBZFMBpaSxx7DpHvv4q1wuTNWepR43CisbJ2ZGd3VyZsXQC6Al8nMClq5M1twwesfsaOzeexR6mpbC267+CEyjo31L7Ju4qa7hmHR08bYom2a3xJ2knaVnZZXSO0nGvhhZCxGMTI61zOoQBAEAQBAZvyVOHOzjaWMI7ib/qFdYp1WmewTrPTyNIVKaEID01dMyVjo3i7Xghw7CvTHKxyOTeh5exHtVrtymUZQ5HVFOS5jTLDsc0XcB/zaP1GhX9PXRyJZclMtVYZLCt25tK0ppWWF0AugCAXQC6A1zk+w3maUOI8+Y57vZqaPDT3lZ+vl05bJuTI1uFwdFAirvXP4LMoJYhAc8FYx75I2nzoi0PG7OFx8fBe3MVGo5eJ4bI1zlam9DoXg9hAZtyo4dmyR1AGiQZj/ALTfR8Ro/CrrDJbtVi8MzO41BZzZU45KUa6tCjNK5KvUzfeN/aFS4p12+RpcF+07zLwqsuQgKryk/wCEfvI/ip+Hff8ARStxb+Mvmhk91fmTF0BofJVVOIniv5ozHjsJ0H9B4KoxRiXa70NDgki2cz1L+qgvQgKzyisvRPP1XRn81vipuHradPUrsVbemd6GR3WhMkLoCYybwGWskzW6I225x+xo7N7uxR6mpbC267+CEyjo31D7Ju4qa/hmHRU8bYom2a3xJ2knaVnZZXSO0nGthhZCxGMTI61zOoQBAEAQBAEBjuQeJiCrZnGzZQWOPttm37wFoq6LpIltvTMyeGTJFOl9y5GxLOmsCAIAgIjFMmaOo0yQtzvrNux3iNffdSIqqWPqqRZqKCbrtz7dxUsT5NzpNPPfc2T+Q+SsI8U50/BVzYLxjd+Sn4pgtTTm00LmjY7W0+xw0Kwinjk6qlRNSSw9dpH3XYji6A7cFoTUTxQj6bgD2N+ke4XXKaRI2K7sO9NCssrWdpusbA0BoFgAABuA1LLqt1uptURESyHkvh9PGR4aC4mwAJJ3Aa19RLrZD4q2S6ma5E44X4hKXHRU59h2t0t/LcK5rYNGnS39Sgw+q06p1/7f5/w0xUpoAgIbK/DufpJWAXc1pcz7TdIA9ukd6k0kvRyopErYelgc3jwMUutKY00vkp9TP9439oVLinXb5GkwX7TvMvKqy5CAqvKX/hH7yP4qdh33vRStxb+MvoZLdaAygugNS5NMJfFC+aRpaZiMwHXmDUSO0k+CosRmR70anA0+E07o41e5M19i5KuLYICr8pEubROH1nxj33+CnYcl50K7FVtTL6GR3WgMmTGTWAS1kma3RG23OP2NG4b3dij1NS2Ft138EJlHRvqHWTdxU2HDMOip42xRNs1viTtJO0rOyyukdpONZDCyJiMYmR1rmdQgCAIAgCAIAgPni61xhLGo5EZYtla2CocBMLBjjqkGy52O/VUdZRKxdNm72NLh+IJIiRyL9Xv/ANLsq0tggCAIAgPGWNrgWuaCDrBAIPcvqKqLdD4qIqWUomVGQTHB0tIM1w0mL6LvsE+iezV7FaU2IKi6Mv5Kaswprk0ocl7DN5GlpLXAggkEHQQRruFcIqKl0M+rVatlL5yVYdnPlqCNDAGMP/I6XeAzeJVeJy2RGJ5l3g0ObpF8vk0lUxfhAV3L7EOZo5NPnS/22/i9L8t1MoY9OZPDMg4jL0dO7xy/JkWH1Ziljlbrjexw7iCr+RiParV4mWhesciPTgpvkEoe1rm6nAEewjQsqqWWym2RUVLoea+H0IDEMrsO/p6qWMCzSc5n2XaR8R3LS0svSRIpj66Hop3Jw3l15J/Uz/eN/aFXYp12+RcYN9p3mXpVZcBARuP4Qyri5l7nNbnNN22vo9q7QTLC/SQ4VEDZ2aDitt5N6bbNN+T5KZtOTsQgJg8PapK4ZkXQwuDhEXuGoyEut+HV7lwkrpnpa9vIkRYdTxrdG3XxLCohOCAIDN+VXEwXRU7T6PnydhOho8LnvCuMMisivXyKHGZurGnmpWcmcn5ayTNaLRttzr9jRuG93YptTUthbdd/BCtpKN1Q6ybuKmx4Xh0VPG2KJua1viTtJO0rPSSOkdpONZFE2JqMYmR1rmdAgCAIAgCAIAgCA+drrXGFF0BbMn8vKmCzJf70Y1Zx89o7H7e9QJ6COTNuSlpTYpJH9L80/Zf8IyuoqiwbKGv+pJ5p7idDu4qqlo5Y96ZF3DXQy5Ndn2KToKiks/UAQBAEBnXKfgQGbVxi1yGzAbSfRd7dh7lb4bUL9tfQo8WpUskzfJS3ZKYb/T0sUdrOtnP+07Sfl3KvqZeklVxaUkPRRNYS64EgIDMOVbEc6aKAHRG3Od9p2q/sA/MrrDI7MV/aZ/GJbvbGnDMot1aFKbHyeYhz1GwE+dETG7usW/lI96ztfHoTL45mrw2XpIE7UyLMoZPCAoPKrhl2R1IGlhzH/ZOlvgb8StcMls5Y145lNjEF2JInDI8+Sb1M/wB439oXzFOu3yPuDfad5l7VWXAQBAEAQBAEBFZR47FRxF7yC435tm1zvlvK708DpnWQj1NSyBmk70TtMswfCqjEqhz3EhpdeaTY3sbvNtACu5ZmU0aInohnIYJKyVXL6qa7heHRU8bYom5rW+JO0k7SqGSR0jtJxp4omxNRrUyOtczoEAQBAEAQBAEAQBAfOl1rjDi6AXQC6Ak8Oyhq4PVVEgH1Sc5vC64XCSnik6zSTFVzR9VylwwflKNw2qiFvrx/FhP6FV8uGcY1/JZwYvwlT1Q0Giq45mNkieHMcLtI/wC6FVPY5i6LkzLpj2vajmrke9eT0EB6aylZK3Me27SWkj7JBHvC9NerVuh5c1HJZT3LyeggCAo2UmQT6iZ8zKkBzzfNe3QNGgAg6B3Kzp8QSNiMVpU1WGLM9Xo7eQrOTSqvpngA3jnCfDNCkLicfBFIiYPJfNyFxyQyZNCHgzF/OZtxm5rQRe1tJO1V9VVdOqZWsWlHR6uippXuWJRCaEBw45QCop5YT9Njg07nfRPcbLrDJ0b0d2HKePpI1Z2lT5KGFsVQ1wsWygEbiG6VOxNbuaqdhXYS1WxuRe0vSrC2CAIAgPwlAcVbjFNELyzxt9rhfuGsroyGR/VapyfNGzNzkQqONcpELQW0rDI7Y9wLWD2N1n3Kwhw1y5yLYrZ8WY1LRpdf0VXCcOq8UnLpHuLQf7sh1NG5g1X3AKbLJHSss1PJCuiilrZLuXLipreF4dFTxtiiaGsb4k7STtJVDJI6R2k40kUTYmo1qZHWvB0CAIAgCAIAgCAIAgCA+crrXGIJ/JHJp1c+QZ+Y2Nty61/OPoi23UfBRKqpSBEyvcm0dHrCrnZE9z1Y3kvV0pPORks2PZdzLdu1vevUNVHLuXPsPM9DLDvS6dpC3UkiC6AXQGucl1LIykc59w2SQujB+rZov3kFUOIva6WycENLhbHNh+riuRcVXlkEAQBAEAQBAEAQBAEAQEThGG8zNVEDzZnskb7S2zh4gnvXeWTTY1OzI4RRaDnL2rcllwO4QFU5S5XNoiWuLTzkekEg7doU3D0RZsyBiSqkCqngZL/Xzf70nG/5q+6NnYhm+mk5l/J+OrZTrlkPtc75poN7B0snMp6CV6OZN5LZOy1sma3zY2kc6/YBuG9x3KPU1LYW3XfwQl0lI6d1k3cVNnwzDoqeNsUTQ1jfEnaSdpKzskjpHaTjURRNiajWpkda8HQIAgCAIAgCAIAgCAIAgPnALWmJsbnkdg39JTMYR/cd50v2js7hYdyzdVN0sirw4GspIOhiRvHiTZCjEohq/JShmJL6aMOOstuw9+ba59qkMq5mbnEaSjhfvahGHk7w/wCrLxn5LttGbwOGzKfs/Z0UWQuHxkO5nPI1c4S4cOo968vrpnJa9j2zD6dq30fyWRoA0AWA1KGTT9QBAEAQBAEAQBAEAQBAEAQBAEBUeVD/AAT95F+pU7Dvveilfif8dfQx5aAzIQE5krk5LWyZrfNiaRzr9gG4b3Hco1TUthbdd/BCXSUjp3eHFTaMMw6KnjbFE0NY3xJ2knaTvWdkkdI7SdvNPFE2NqNamR1rwdAgCAIAgCAIAgCAIAgCAIDFuTugilq2mVzAI/Oa1xAL3380AbbHT3LQ10jmxfTxM1hsTXzXdwNpWeNKEAQBAEAQBAeAmaXFgcM5oBcNoBva+69j4L7ZbXPl0vY818PoQBAYXjmUEz6uaaKeRgLiGFjnN81uhuo6rD3rSQ07WxI1yIplqiqesznMcqHvp8ucRZ/qM4D6zYz77XXl1DAv9T03EahONzoPKHiH14+ALxs+HsU6bUn8Dhq8scQk0GreB/wzY/e0A+9dW0cDdzf9OL6+od/b/C1clGLOc+eGR7nFwEjS4km40O0nszfBQsSiREa5E8CwwqZXK5jl8TSVUFyEAQBAEBUeVH/BP3kX6lTsO+96KV+J/wAdfQx26vzNE5krk3LWyWb5sTSOdfsA3N3uKjVNS2Ft138EJdJSOnd4cVNqwzD4qeNsUTA1jfEnaSdpO9Z6SR0jtJ2800cbY2o1qZHUvB0CAIAgCAIAgCAIAgCAIAgCA+bgVrTFlnwXLqtpwGl/OsGpslyR7H6/G6hzUMUmaZL4E+HEZY8lzTx+S5YdymUj9E0ckR32D2eI0+5V78NkTqqillHikTusioWKkylopPQqoj2FwB8CorqaVu9qk1tTE7c5DubWwnVLGfY5vzXLQd2HTTb2n4+vhGuaMe1zR8URjl4BXtTiRVfljQRDzqlrj9Vl3n3au9d2Ucz9zSPJWQs3uKXjvKXI8FtLGYwfpvsX9zRcD3qwhw1qZyLfwK2fFVVLRpbxU78iMoaKnpyZ6q88ri+Yuz3OvqaC62mwHvK51dPLI/6W5Jkh2o6iKOP63fUualh8uMO6yOF/yUXUp+Ul69BzDy4w7rI4X/JNSn5Rr0HMR2UOW9H/AE0wgnzpXMc1gAcDd2i9yNl7rrBRSdImkmRyqK6Lo3aDszIVembCAIAgJTJfE/6aqhlJs1rgJNfoO0O0bbA37lxqIukjVpIpZeilR3Dj5Gt+W+HdZHC/5Ki1KflNDr0HMPLjDusjhf8AJfdSn5Rr0HMPLjDusjhf8k1KflGvQcw8uMO6yOF/yTUp+Ua9BzDy4w7rI4X/ACTUp+Ua9BzFby/ymo6ikMcMwc/PjNrOGgXvrClUVNLHLpOTIh19VFJCrWuupUMlMmpa2SzfNiaRzr9w3N3uKn1NS2FvjwQraWkdO7w4qbXhmHxU8bYomBrG6u07STtJ3rPSSOkdpO3mljjbG1GtTI6l4OgQBAEAQBAEAQBAEAQBAEAQBAfNi1piwgCAIfT9BQH4UAQBD4EAQBAEAQBAEAQBAEAQBAEAQE7knk1LWyWHmxNI51+4bm73FRqmpbC3PfwQl0tI6d3hxU2zDMPip42xRMDWN1DedpJ2k71npJHSO0nbzTRxtjbotTI6l4PYQBAEAQBAEAQBAEAQBAEAQBAEB82LWmMCAIAgCAIAgCAIAgCAIAgCAIAgCAIAgCAICdyTyZlrZLDzYmkc6/d2N3uKjVNS2FvjwQl0tI6d3hxU2zDMPip42xRMDWN1DfvJO0nes9JI6R2k7eaWONsbdFqZHUvB7CAIAgCAIAgCAIAgCAIAgCAIAgCA+a1rTGBAEAQBAEAQBAEAQBAEAQBAEAQBAEAQBAT2SWTMtdJYebEwjnX7uxu9x92tRqmpbC3x4IS6WkdO7w4qbZhuHxU8bYomBrG6hv3knaTvWekkdI7SdvNLHG2Nui1MjqXg9hAEAQBAEAQBAEAQBAEAQBAEAQBAEB81LWmNCAIAgCAIAgCAIAgCAIAgCAIAgCAIAgOighD5Y2G9nvjaba7OcAbduleXrotVT1G1HPRF4n0HhtBFBG2KJgaxuoD3knaTvWXkkc92k7ea2ONsbdFqZHUvB7CAIAgCAIAgCAIAgCAIAgCAIAgCAIA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10" descr="Картинки по запросу SAP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descr="https://encrypted-tbn3.gstatic.com/images?q=tbn:ANd9GcQ83bZbgaL6harnUyt86wq15ZF_jeThA0WL6Wx6V9As2NqW8od_"/>
          <p:cNvPicPr>
            <a:picLocks noChangeAspect="1" noChangeArrowheads="1"/>
          </p:cNvPicPr>
          <p:nvPr/>
        </p:nvPicPr>
        <p:blipFill rotWithShape="1">
          <a:blip r:embed="rId7">
            <a:extLst>
              <a:ext uri="{28A0092B-C50C-407E-A947-70E740481C1C}">
                <a14:useLocalDpi xmlns:a14="http://schemas.microsoft.com/office/drawing/2010/main" val="0"/>
              </a:ext>
            </a:extLst>
          </a:blip>
          <a:srcRect r="43575"/>
          <a:stretch/>
        </p:blipFill>
        <p:spPr bwMode="auto">
          <a:xfrm>
            <a:off x="6465594" y="3541416"/>
            <a:ext cx="1421604" cy="66301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3213495" y="1362343"/>
            <a:ext cx="1932738" cy="830997"/>
          </a:xfrm>
          <a:prstGeom prst="rect">
            <a:avLst/>
          </a:prstGeom>
          <a:noFill/>
        </p:spPr>
        <p:txBody>
          <a:bodyPr wrap="square" rtlCol="0">
            <a:spAutoFit/>
          </a:bodyPr>
          <a:lstStyle/>
          <a:p>
            <a:r>
              <a:rPr lang="en-US" sz="2400" b="1" dirty="0" smtClean="0"/>
              <a:t>5+ years with EPAM</a:t>
            </a:r>
            <a:endParaRPr lang="en-US" sz="2400" b="1" dirty="0"/>
          </a:p>
        </p:txBody>
      </p:sp>
      <p:sp>
        <p:nvSpPr>
          <p:cNvPr id="25" name="TextBox 24"/>
          <p:cNvSpPr txBox="1"/>
          <p:nvPr/>
        </p:nvSpPr>
        <p:spPr>
          <a:xfrm>
            <a:off x="307975" y="3218250"/>
            <a:ext cx="2511425" cy="646331"/>
          </a:xfrm>
          <a:prstGeom prst="rect">
            <a:avLst/>
          </a:prstGeom>
          <a:noFill/>
        </p:spPr>
        <p:txBody>
          <a:bodyPr wrap="square" rtlCol="0">
            <a:spAutoFit/>
          </a:bodyPr>
          <a:lstStyle/>
          <a:p>
            <a:pPr algn="ctr"/>
            <a:r>
              <a:rPr lang="en-US" sz="1800" b="1" dirty="0" smtClean="0"/>
              <a:t>Lead Software Testing Engineer</a:t>
            </a:r>
          </a:p>
        </p:txBody>
      </p:sp>
      <p:sp>
        <p:nvSpPr>
          <p:cNvPr id="23" name="Rectangle 22"/>
          <p:cNvSpPr/>
          <p:nvPr/>
        </p:nvSpPr>
        <p:spPr>
          <a:xfrm>
            <a:off x="155575" y="2793725"/>
            <a:ext cx="2792111" cy="369332"/>
          </a:xfrm>
          <a:prstGeom prst="rect">
            <a:avLst/>
          </a:prstGeom>
        </p:spPr>
        <p:txBody>
          <a:bodyPr wrap="none">
            <a:spAutoFit/>
          </a:bodyPr>
          <a:lstStyle/>
          <a:p>
            <a:r>
              <a:rPr lang="en-US" sz="1800" b="1" dirty="0" smtClean="0">
                <a:solidFill>
                  <a:schemeClr val="accent2"/>
                </a:solidFill>
              </a:rPr>
              <a:t>ULADZIMIR ZVIARTOUSKI</a:t>
            </a:r>
            <a:endParaRPr lang="en-US" sz="1800" b="1" dirty="0">
              <a:solidFill>
                <a:schemeClr val="accent2"/>
              </a:solidFill>
            </a:endParaRPr>
          </a:p>
        </p:txBody>
      </p:sp>
    </p:spTree>
    <p:extLst>
      <p:ext uri="{BB962C8B-B14F-4D97-AF65-F5344CB8AC3E}">
        <p14:creationId xmlns:p14="http://schemas.microsoft.com/office/powerpoint/2010/main" val="39132640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a:xfrm>
            <a:off x="1138943" y="0"/>
            <a:ext cx="6858000" cy="699516"/>
          </a:xfrm>
        </p:spPr>
        <p:txBody>
          <a:bodyPr/>
          <a:lstStyle/>
          <a:p>
            <a:r>
              <a:rPr lang="en-US" dirty="0" smtClean="0"/>
              <a:t>3. WEBDRIVER API. </a:t>
            </a:r>
            <a:r>
              <a:rPr lang="en-US" b="1" dirty="0" smtClean="0"/>
              <a:t>WEBELEMENT</a:t>
            </a:r>
            <a:endParaRPr lang="en-US" dirty="0"/>
          </a:p>
        </p:txBody>
      </p:sp>
      <p:sp>
        <p:nvSpPr>
          <p:cNvPr id="3" name="Объект 2"/>
          <p:cNvSpPr>
            <a:spLocks noGrp="1"/>
          </p:cNvSpPr>
          <p:nvPr>
            <p:ph idx="1"/>
          </p:nvPr>
        </p:nvSpPr>
        <p:spPr/>
        <p:txBody>
          <a:bodyPr>
            <a:normAutofit fontScale="77500" lnSpcReduction="20000"/>
          </a:bodyPr>
          <a:lstStyle/>
          <a:p>
            <a:r>
              <a:rPr lang="en-US" sz="1900" b="1" dirty="0" smtClean="0"/>
              <a:t>Interface to represent </a:t>
            </a:r>
            <a:r>
              <a:rPr lang="en-US" sz="1900" b="1" dirty="0"/>
              <a:t>an HTML </a:t>
            </a:r>
            <a:r>
              <a:rPr lang="en-US" sz="1900" b="1" dirty="0" smtClean="0"/>
              <a:t>element</a:t>
            </a:r>
          </a:p>
          <a:p>
            <a:endParaRPr lang="en-US" dirty="0" smtClean="0"/>
          </a:p>
          <a:p>
            <a:r>
              <a:rPr lang="en-US" b="1" dirty="0" smtClean="0"/>
              <a:t>Provides methods to interact with web page elements:</a:t>
            </a:r>
          </a:p>
          <a:p>
            <a:endParaRPr lang="en-US" b="1" dirty="0"/>
          </a:p>
          <a:p>
            <a:pPr marL="285750" indent="-285750">
              <a:buFont typeface="Arial" panose="020B0604020202020204" pitchFamily="34" charset="0"/>
              <a:buChar char="•"/>
            </a:pPr>
            <a:r>
              <a:rPr lang="en-US" dirty="0">
                <a:solidFill>
                  <a:schemeClr val="accent6"/>
                </a:solidFill>
              </a:rPr>
              <a:t>clear</a:t>
            </a:r>
            <a:r>
              <a:rPr lang="en-US" dirty="0" smtClean="0">
                <a:solidFill>
                  <a:schemeClr val="accent6"/>
                </a:solidFill>
              </a:rPr>
              <a:t>()</a:t>
            </a:r>
          </a:p>
          <a:p>
            <a:pPr marL="285750" indent="-285750">
              <a:buFont typeface="Arial" panose="020B0604020202020204" pitchFamily="34" charset="0"/>
              <a:buChar char="•"/>
            </a:pPr>
            <a:r>
              <a:rPr lang="en-US" dirty="0">
                <a:solidFill>
                  <a:schemeClr val="accent6"/>
                </a:solidFill>
              </a:rPr>
              <a:t>click</a:t>
            </a:r>
            <a:r>
              <a:rPr lang="en-US" dirty="0" smtClean="0">
                <a:solidFill>
                  <a:schemeClr val="accent6"/>
                </a:solidFill>
              </a:rPr>
              <a:t>()</a:t>
            </a:r>
          </a:p>
          <a:p>
            <a:pPr marL="285750" indent="-285750">
              <a:buFont typeface="Arial" panose="020B0604020202020204" pitchFamily="34" charset="0"/>
              <a:buChar char="•"/>
            </a:pPr>
            <a:r>
              <a:rPr lang="en-US" dirty="0" err="1">
                <a:solidFill>
                  <a:schemeClr val="accent6"/>
                </a:solidFill>
              </a:rPr>
              <a:t>findElement</a:t>
            </a:r>
            <a:r>
              <a:rPr lang="en-US" dirty="0">
                <a:solidFill>
                  <a:schemeClr val="accent6"/>
                </a:solidFill>
              </a:rPr>
              <a:t>(By by</a:t>
            </a:r>
            <a:r>
              <a:rPr lang="en-US" dirty="0" smtClean="0">
                <a:solidFill>
                  <a:schemeClr val="accent6"/>
                </a:solidFill>
              </a:rPr>
              <a:t>)</a:t>
            </a:r>
          </a:p>
          <a:p>
            <a:pPr marL="285750" indent="-285750">
              <a:buFont typeface="Arial" panose="020B0604020202020204" pitchFamily="34" charset="0"/>
              <a:buChar char="•"/>
            </a:pPr>
            <a:r>
              <a:rPr lang="en-US" dirty="0" err="1">
                <a:solidFill>
                  <a:schemeClr val="accent6"/>
                </a:solidFill>
              </a:rPr>
              <a:t>findElements</a:t>
            </a:r>
            <a:r>
              <a:rPr lang="en-US" dirty="0">
                <a:solidFill>
                  <a:schemeClr val="accent6"/>
                </a:solidFill>
              </a:rPr>
              <a:t>(By by</a:t>
            </a:r>
            <a:r>
              <a:rPr lang="en-US" dirty="0" smtClean="0">
                <a:solidFill>
                  <a:schemeClr val="accent6"/>
                </a:solidFill>
              </a:rPr>
              <a:t>)</a:t>
            </a:r>
          </a:p>
          <a:p>
            <a:pPr marL="285750" indent="-285750">
              <a:buFont typeface="Arial" panose="020B0604020202020204" pitchFamily="34" charset="0"/>
              <a:buChar char="•"/>
            </a:pPr>
            <a:r>
              <a:rPr lang="en-US" dirty="0" err="1" smtClean="0">
                <a:solidFill>
                  <a:schemeClr val="accent6"/>
                </a:solidFill>
              </a:rPr>
              <a:t>getAttribute</a:t>
            </a:r>
            <a:r>
              <a:rPr lang="en-US" dirty="0" smtClean="0">
                <a:solidFill>
                  <a:schemeClr val="accent6"/>
                </a:solidFill>
              </a:rPr>
              <a:t>(String </a:t>
            </a:r>
            <a:r>
              <a:rPr lang="en-US" dirty="0">
                <a:solidFill>
                  <a:schemeClr val="accent6"/>
                </a:solidFill>
              </a:rPr>
              <a:t>name</a:t>
            </a:r>
            <a:r>
              <a:rPr lang="en-US" dirty="0" smtClean="0">
                <a:solidFill>
                  <a:schemeClr val="accent6"/>
                </a:solidFill>
              </a:rPr>
              <a:t>)</a:t>
            </a:r>
          </a:p>
          <a:p>
            <a:pPr marL="285750" indent="-285750">
              <a:buFont typeface="Arial" panose="020B0604020202020204" pitchFamily="34" charset="0"/>
              <a:buChar char="•"/>
            </a:pPr>
            <a:r>
              <a:rPr lang="en-US" dirty="0" err="1" smtClean="0">
                <a:solidFill>
                  <a:schemeClr val="accent6"/>
                </a:solidFill>
              </a:rPr>
              <a:t>getCssValue</a:t>
            </a:r>
            <a:r>
              <a:rPr lang="en-US" dirty="0" smtClean="0">
                <a:solidFill>
                  <a:schemeClr val="accent6"/>
                </a:solidFill>
              </a:rPr>
              <a:t>(String </a:t>
            </a:r>
            <a:r>
              <a:rPr lang="en-US" dirty="0" err="1">
                <a:solidFill>
                  <a:schemeClr val="accent6"/>
                </a:solidFill>
              </a:rPr>
              <a:t>propertyName</a:t>
            </a:r>
            <a:r>
              <a:rPr lang="en-US" dirty="0" smtClean="0">
                <a:solidFill>
                  <a:schemeClr val="accent6"/>
                </a:solidFill>
              </a:rPr>
              <a:t>)</a:t>
            </a:r>
          </a:p>
          <a:p>
            <a:pPr marL="285750" indent="-285750">
              <a:buFont typeface="Arial" panose="020B0604020202020204" pitchFamily="34" charset="0"/>
              <a:buChar char="•"/>
            </a:pPr>
            <a:r>
              <a:rPr lang="en-US" dirty="0" err="1">
                <a:solidFill>
                  <a:schemeClr val="accent6"/>
                </a:solidFill>
              </a:rPr>
              <a:t>getLocation</a:t>
            </a:r>
            <a:r>
              <a:rPr lang="en-US" dirty="0" smtClean="0">
                <a:solidFill>
                  <a:schemeClr val="accent6"/>
                </a:solidFill>
              </a:rPr>
              <a:t>()</a:t>
            </a:r>
          </a:p>
          <a:p>
            <a:pPr marL="285750" indent="-285750">
              <a:buFont typeface="Arial" panose="020B0604020202020204" pitchFamily="34" charset="0"/>
              <a:buChar char="•"/>
            </a:pPr>
            <a:r>
              <a:rPr lang="en-US" dirty="0" err="1">
                <a:solidFill>
                  <a:schemeClr val="accent6"/>
                </a:solidFill>
              </a:rPr>
              <a:t>getSize</a:t>
            </a:r>
            <a:r>
              <a:rPr lang="en-US" dirty="0" smtClean="0">
                <a:solidFill>
                  <a:schemeClr val="accent6"/>
                </a:solidFill>
              </a:rPr>
              <a:t>()</a:t>
            </a:r>
          </a:p>
          <a:p>
            <a:pPr marL="285750" indent="-285750">
              <a:buFont typeface="Arial" panose="020B0604020202020204" pitchFamily="34" charset="0"/>
              <a:buChar char="•"/>
            </a:pPr>
            <a:r>
              <a:rPr lang="en-US" dirty="0" err="1">
                <a:solidFill>
                  <a:schemeClr val="accent6"/>
                </a:solidFill>
              </a:rPr>
              <a:t>getTagName</a:t>
            </a:r>
            <a:r>
              <a:rPr lang="en-US" dirty="0" smtClean="0">
                <a:solidFill>
                  <a:schemeClr val="accent6"/>
                </a:solidFill>
              </a:rPr>
              <a:t>()</a:t>
            </a:r>
          </a:p>
          <a:p>
            <a:pPr marL="285750" indent="-285750">
              <a:buFont typeface="Arial" panose="020B0604020202020204" pitchFamily="34" charset="0"/>
              <a:buChar char="•"/>
            </a:pPr>
            <a:r>
              <a:rPr lang="en-US" dirty="0" err="1">
                <a:solidFill>
                  <a:schemeClr val="accent6"/>
                </a:solidFill>
              </a:rPr>
              <a:t>getText</a:t>
            </a:r>
            <a:r>
              <a:rPr lang="en-US" dirty="0" smtClean="0">
                <a:solidFill>
                  <a:schemeClr val="accent6"/>
                </a:solidFill>
              </a:rPr>
              <a:t>()</a:t>
            </a:r>
          </a:p>
          <a:p>
            <a:pPr marL="285750" indent="-285750">
              <a:buFont typeface="Arial" panose="020B0604020202020204" pitchFamily="34" charset="0"/>
              <a:buChar char="•"/>
            </a:pPr>
            <a:r>
              <a:rPr lang="en-US" dirty="0" err="1">
                <a:solidFill>
                  <a:schemeClr val="accent6"/>
                </a:solidFill>
              </a:rPr>
              <a:t>isDisplayed</a:t>
            </a:r>
            <a:r>
              <a:rPr lang="en-US" dirty="0" smtClean="0">
                <a:solidFill>
                  <a:schemeClr val="accent6"/>
                </a:solidFill>
              </a:rPr>
              <a:t>()</a:t>
            </a:r>
          </a:p>
          <a:p>
            <a:pPr marL="285750" indent="-285750">
              <a:buFont typeface="Arial" panose="020B0604020202020204" pitchFamily="34" charset="0"/>
              <a:buChar char="•"/>
            </a:pPr>
            <a:r>
              <a:rPr lang="en-US" dirty="0" err="1">
                <a:solidFill>
                  <a:schemeClr val="accent6"/>
                </a:solidFill>
              </a:rPr>
              <a:t>isEnabled</a:t>
            </a:r>
            <a:r>
              <a:rPr lang="en-US" dirty="0" smtClean="0">
                <a:solidFill>
                  <a:schemeClr val="accent6"/>
                </a:solidFill>
              </a:rPr>
              <a:t>()</a:t>
            </a:r>
          </a:p>
          <a:p>
            <a:pPr marL="285750" indent="-285750">
              <a:buFont typeface="Arial" panose="020B0604020202020204" pitchFamily="34" charset="0"/>
              <a:buChar char="•"/>
            </a:pPr>
            <a:r>
              <a:rPr lang="en-US" dirty="0" err="1">
                <a:solidFill>
                  <a:schemeClr val="accent6"/>
                </a:solidFill>
              </a:rPr>
              <a:t>isSelected</a:t>
            </a:r>
            <a:r>
              <a:rPr lang="en-US" dirty="0" smtClean="0">
                <a:solidFill>
                  <a:schemeClr val="accent6"/>
                </a:solidFill>
              </a:rPr>
              <a:t>()</a:t>
            </a:r>
          </a:p>
          <a:p>
            <a:pPr marL="285750" indent="-285750">
              <a:buFont typeface="Arial" panose="020B0604020202020204" pitchFamily="34" charset="0"/>
              <a:buChar char="•"/>
            </a:pPr>
            <a:r>
              <a:rPr lang="en-US" dirty="0" err="1" smtClean="0">
                <a:solidFill>
                  <a:schemeClr val="accent6"/>
                </a:solidFill>
              </a:rPr>
              <a:t>sendKeys</a:t>
            </a:r>
            <a:r>
              <a:rPr lang="en-US" dirty="0" smtClean="0">
                <a:solidFill>
                  <a:schemeClr val="accent6"/>
                </a:solidFill>
              </a:rPr>
              <a:t>(</a:t>
            </a:r>
            <a:r>
              <a:rPr lang="en-US" dirty="0" err="1" smtClean="0">
                <a:solidFill>
                  <a:schemeClr val="accent6"/>
                </a:solidFill>
              </a:rPr>
              <a:t>CharSequence</a:t>
            </a:r>
            <a:r>
              <a:rPr lang="en-US" dirty="0">
                <a:solidFill>
                  <a:schemeClr val="accent6"/>
                </a:solidFill>
              </a:rPr>
              <a:t>... </a:t>
            </a:r>
            <a:r>
              <a:rPr lang="en-US" dirty="0" err="1">
                <a:solidFill>
                  <a:schemeClr val="accent6"/>
                </a:solidFill>
              </a:rPr>
              <a:t>keysToSend</a:t>
            </a:r>
            <a:r>
              <a:rPr lang="en-US" dirty="0" smtClean="0">
                <a:solidFill>
                  <a:schemeClr val="accent6"/>
                </a:solidFill>
              </a:rPr>
              <a:t>)</a:t>
            </a:r>
          </a:p>
          <a:p>
            <a:pPr marL="285750" indent="-285750">
              <a:buFont typeface="Arial" panose="020B0604020202020204" pitchFamily="34" charset="0"/>
              <a:buChar char="•"/>
            </a:pPr>
            <a:r>
              <a:rPr lang="en-US" dirty="0">
                <a:solidFill>
                  <a:schemeClr val="accent6"/>
                </a:solidFill>
              </a:rPr>
              <a:t>submit()</a:t>
            </a:r>
          </a:p>
        </p:txBody>
      </p:sp>
      <p:pic>
        <p:nvPicPr>
          <p:cNvPr id="9218" name="Picture 2" descr="https://image.freepik.com/free-vector/search-box-web-element-vector-pack_7681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6887" y="1589903"/>
            <a:ext cx="3800056" cy="2403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4183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3. WEBDRIVER API. </a:t>
            </a:r>
            <a:r>
              <a:rPr lang="en-US" dirty="0" smtClean="0"/>
              <a:t>NAVIGATION</a:t>
            </a:r>
            <a:endParaRPr lang="en-US" dirty="0"/>
          </a:p>
        </p:txBody>
      </p:sp>
      <p:sp>
        <p:nvSpPr>
          <p:cNvPr id="10" name="Rounded Rectangle 7"/>
          <p:cNvSpPr/>
          <p:nvPr/>
        </p:nvSpPr>
        <p:spPr>
          <a:xfrm>
            <a:off x="1439652" y="1122476"/>
            <a:ext cx="6286500" cy="3429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smtClean="0"/>
              <a:t>							Open Page URL</a:t>
            </a:r>
            <a:endParaRPr lang="en-US" b="1" dirty="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3630" y="1671581"/>
            <a:ext cx="4597693" cy="369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a:xfrm>
            <a:off x="1439652" y="2247714"/>
            <a:ext cx="6286500" cy="3429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t>Browser Navigation</a:t>
            </a:r>
            <a:endParaRPr lang="en-US" b="1" dirty="0"/>
          </a:p>
        </p:txBody>
      </p:sp>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353" y="2796818"/>
            <a:ext cx="4532244" cy="10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7597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612898" y="2398060"/>
            <a:ext cx="5680871" cy="533800"/>
          </a:xfrm>
        </p:spPr>
        <p:txBody>
          <a:bodyPr>
            <a:spAutoFit/>
          </a:bodyPr>
          <a:lstStyle/>
          <a:p>
            <a:r>
              <a:rPr lang="en-US" sz="3375" dirty="0" smtClean="0"/>
              <a:t>Demo</a:t>
            </a:r>
            <a:endParaRPr lang="en-US" sz="3375" dirty="0"/>
          </a:p>
        </p:txBody>
      </p:sp>
    </p:spTree>
    <p:extLst>
      <p:ext uri="{BB962C8B-B14F-4D97-AF65-F5344CB8AC3E}">
        <p14:creationId xmlns:p14="http://schemas.microsoft.com/office/powerpoint/2010/main" val="26342228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p:cNvSpPr>
            <a:spLocks noGrp="1"/>
          </p:cNvSpPr>
          <p:nvPr>
            <p:ph type="pic" sz="quarter" idx="10"/>
          </p:nvPr>
        </p:nvSpPr>
        <p:spPr/>
      </p:sp>
      <p:sp>
        <p:nvSpPr>
          <p:cNvPr id="4" name="Текст 3"/>
          <p:cNvSpPr>
            <a:spLocks noGrp="1"/>
          </p:cNvSpPr>
          <p:nvPr>
            <p:ph type="body" sz="quarter" idx="11"/>
          </p:nvPr>
        </p:nvSpPr>
        <p:spPr>
          <a:xfrm>
            <a:off x="1797304" y="3394370"/>
            <a:ext cx="3195234" cy="647100"/>
          </a:xfrm>
        </p:spPr>
        <p:txBody>
          <a:bodyPr/>
          <a:lstStyle/>
          <a:p>
            <a:r>
              <a:rPr lang="en-US" dirty="0" smtClean="0"/>
              <a:t>LOCATORS</a:t>
            </a:r>
            <a:endParaRPr lang="en-US" dirty="0"/>
          </a:p>
        </p:txBody>
      </p:sp>
      <p:sp>
        <p:nvSpPr>
          <p:cNvPr id="5" name="Заголовок 4"/>
          <p:cNvSpPr>
            <a:spLocks noGrp="1"/>
          </p:cNvSpPr>
          <p:nvPr>
            <p:ph type="title"/>
          </p:nvPr>
        </p:nvSpPr>
        <p:spPr>
          <a:xfrm>
            <a:off x="1797304" y="2869953"/>
            <a:ext cx="1721625" cy="647100"/>
          </a:xfrm>
        </p:spPr>
        <p:txBody>
          <a:bodyPr/>
          <a:lstStyle/>
          <a:p>
            <a:r>
              <a:rPr lang="en-US" dirty="0" smtClean="0"/>
              <a:t>Part 4</a:t>
            </a:r>
            <a:endParaRPr lang="en-US" dirty="0"/>
          </a:p>
        </p:txBody>
      </p:sp>
      <p:sp>
        <p:nvSpPr>
          <p:cNvPr id="6" name="Текст 5"/>
          <p:cNvSpPr>
            <a:spLocks noGrp="1"/>
          </p:cNvSpPr>
          <p:nvPr>
            <p:ph type="body" sz="quarter" idx="14"/>
          </p:nvPr>
        </p:nvSpPr>
        <p:spPr>
          <a:xfrm>
            <a:off x="1792972" y="2457128"/>
            <a:ext cx="2208810" cy="284693"/>
          </a:xfrm>
        </p:spPr>
        <p:txBody>
          <a:bodyPr/>
          <a:lstStyle/>
          <a:p>
            <a:r>
              <a:rPr lang="en-US" dirty="0" smtClean="0"/>
              <a:t>Selenium WebDriver</a:t>
            </a:r>
            <a:r>
              <a:rPr lang="en-US" dirty="0" smtClean="0"/>
              <a:t>.</a:t>
            </a:r>
            <a:endParaRPr lang="en-US" dirty="0"/>
          </a:p>
        </p:txBody>
      </p:sp>
    </p:spTree>
    <p:extLst>
      <p:ext uri="{BB962C8B-B14F-4D97-AF65-F5344CB8AC3E}">
        <p14:creationId xmlns:p14="http://schemas.microsoft.com/office/powerpoint/2010/main" val="5790144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4. LOOKING FOR ELEMENTS</a:t>
            </a:r>
            <a:endParaRPr lang="en-US" dirty="0"/>
          </a:p>
        </p:txBody>
      </p:sp>
      <p:sp>
        <p:nvSpPr>
          <p:cNvPr id="4" name="Rounded Rectangle 8"/>
          <p:cNvSpPr/>
          <p:nvPr/>
        </p:nvSpPr>
        <p:spPr>
          <a:xfrm>
            <a:off x="1428750" y="864618"/>
            <a:ext cx="6286500" cy="463186"/>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t>Search for a single </a:t>
            </a:r>
            <a:r>
              <a:rPr lang="en-US" sz="1600" dirty="0" err="1" smtClean="0"/>
              <a:t>WebElement</a:t>
            </a:r>
            <a:r>
              <a:rPr lang="en-US" sz="1600" dirty="0" smtClean="0"/>
              <a:t> by some criteria</a:t>
            </a:r>
            <a:endParaRPr lang="en-US" sz="1600"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790" y="1489080"/>
            <a:ext cx="4248484" cy="246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7196" y="1843411"/>
            <a:ext cx="4999789" cy="699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Elbow Connector 11"/>
          <p:cNvCxnSpPr/>
          <p:nvPr/>
        </p:nvCxnSpPr>
        <p:spPr>
          <a:xfrm rot="10800000" flipV="1">
            <a:off x="2573778" y="1548403"/>
            <a:ext cx="9525" cy="627707"/>
          </a:xfrm>
          <a:prstGeom prst="bentConnector3">
            <a:avLst>
              <a:gd name="adj1" fmla="val 1800000"/>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43000" y="1686135"/>
            <a:ext cx="1200150" cy="253916"/>
          </a:xfrm>
          <a:prstGeom prst="rect">
            <a:avLst/>
          </a:prstGeom>
          <a:noFill/>
        </p:spPr>
        <p:txBody>
          <a:bodyPr wrap="square" rtlCol="0">
            <a:spAutoFit/>
          </a:bodyPr>
          <a:lstStyle/>
          <a:p>
            <a:pPr algn="r"/>
            <a:r>
              <a:rPr lang="en-US" sz="1050" dirty="0"/>
              <a:t>How to search:</a:t>
            </a:r>
            <a:endParaRPr lang="en-US" sz="1050" dirty="0"/>
          </a:p>
        </p:txBody>
      </p:sp>
      <p:sp>
        <p:nvSpPr>
          <p:cNvPr id="9" name="Rounded Rectangle 20"/>
          <p:cNvSpPr/>
          <p:nvPr/>
        </p:nvSpPr>
        <p:spPr>
          <a:xfrm>
            <a:off x="1428750" y="2995427"/>
            <a:ext cx="6286500" cy="47040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t>Search for a </a:t>
            </a:r>
            <a:r>
              <a:rPr lang="en-US" sz="1600" b="1" dirty="0" smtClean="0"/>
              <a:t>all </a:t>
            </a:r>
            <a:r>
              <a:rPr lang="en-US" sz="1600" b="1" dirty="0" err="1" smtClean="0"/>
              <a:t>WebElements</a:t>
            </a:r>
            <a:r>
              <a:rPr lang="en-US" sz="1600" b="1" dirty="0" smtClean="0"/>
              <a:t> </a:t>
            </a:r>
            <a:r>
              <a:rPr lang="en-US" sz="1600" b="1" dirty="0"/>
              <a:t>by </a:t>
            </a:r>
            <a:r>
              <a:rPr lang="en-US" sz="1600" b="1" dirty="0" smtClean="0"/>
              <a:t>some </a:t>
            </a:r>
            <a:r>
              <a:rPr lang="en-US" sz="1600" b="1" dirty="0"/>
              <a:t>criteria</a:t>
            </a:r>
            <a:endParaRPr lang="en-US" sz="1600" b="1" dirty="0"/>
          </a:p>
        </p:txBody>
      </p:sp>
      <p:pic>
        <p:nvPicPr>
          <p:cNvPr id="1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4246" y="3597910"/>
            <a:ext cx="6278274" cy="1111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18483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a:xfrm>
            <a:off x="1138943" y="0"/>
            <a:ext cx="6858000" cy="699516"/>
          </a:xfrm>
        </p:spPr>
        <p:txBody>
          <a:bodyPr/>
          <a:lstStyle/>
          <a:p>
            <a:r>
              <a:rPr lang="en-US" dirty="0" smtClean="0"/>
              <a:t>3. WEBDRIVER API. BY</a:t>
            </a:r>
            <a:endParaRPr lang="en-US" dirty="0"/>
          </a:p>
        </p:txBody>
      </p:sp>
      <p:sp>
        <p:nvSpPr>
          <p:cNvPr id="3" name="Объект 2"/>
          <p:cNvSpPr>
            <a:spLocks noGrp="1"/>
          </p:cNvSpPr>
          <p:nvPr>
            <p:ph idx="1"/>
          </p:nvPr>
        </p:nvSpPr>
        <p:spPr/>
        <p:txBody>
          <a:bodyPr>
            <a:normAutofit lnSpcReduction="10000"/>
          </a:bodyPr>
          <a:lstStyle/>
          <a:p>
            <a:r>
              <a:rPr lang="en-US" dirty="0"/>
              <a:t>By - provides a mechanism </a:t>
            </a:r>
            <a:r>
              <a:rPr lang="en-US" dirty="0" smtClean="0"/>
              <a:t>to </a:t>
            </a:r>
            <a:r>
              <a:rPr lang="en-US" dirty="0"/>
              <a:t>find elements within a </a:t>
            </a:r>
            <a:r>
              <a:rPr lang="en-US" dirty="0" smtClean="0"/>
              <a:t>document.</a:t>
            </a:r>
            <a:endParaRPr lang="ru-RU" dirty="0" smtClean="0"/>
          </a:p>
          <a:p>
            <a:endParaRPr lang="ru-RU" dirty="0"/>
          </a:p>
          <a:p>
            <a:r>
              <a:rPr lang="en-US" dirty="0" smtClean="0"/>
              <a:t>Using </a:t>
            </a:r>
            <a:r>
              <a:rPr lang="en-US" dirty="0"/>
              <a:t>By class we can find elements </a:t>
            </a:r>
            <a:r>
              <a:rPr lang="en-US" dirty="0" smtClean="0"/>
              <a:t>via:</a:t>
            </a:r>
          </a:p>
          <a:p>
            <a:endParaRPr lang="en-US" dirty="0" smtClean="0"/>
          </a:p>
          <a:p>
            <a:pPr marL="285750" indent="-285750">
              <a:buFont typeface="Arial" panose="020B0604020202020204" pitchFamily="34" charset="0"/>
              <a:buChar char="•"/>
            </a:pPr>
            <a:r>
              <a:rPr lang="en-US" sz="1800" dirty="0" smtClean="0"/>
              <a:t>ID,</a:t>
            </a:r>
          </a:p>
          <a:p>
            <a:pPr marL="285750" indent="-285750">
              <a:buFont typeface="Arial" panose="020B0604020202020204" pitchFamily="34" charset="0"/>
              <a:buChar char="•"/>
            </a:pPr>
            <a:r>
              <a:rPr lang="en-US" sz="1800" dirty="0" smtClean="0"/>
              <a:t>Link </a:t>
            </a:r>
            <a:r>
              <a:rPr lang="en-US" sz="1800" dirty="0"/>
              <a:t>Text (also partial</a:t>
            </a:r>
            <a:r>
              <a:rPr lang="en-US" sz="1800" dirty="0" smtClean="0"/>
              <a:t>),</a:t>
            </a:r>
          </a:p>
          <a:p>
            <a:pPr marL="285750" indent="-285750">
              <a:buFont typeface="Arial" panose="020B0604020202020204" pitchFamily="34" charset="0"/>
              <a:buChar char="•"/>
            </a:pPr>
            <a:r>
              <a:rPr lang="en-US" sz="1800" dirty="0" smtClean="0"/>
              <a:t>Name,</a:t>
            </a:r>
          </a:p>
          <a:p>
            <a:pPr marL="285750" indent="-285750">
              <a:buFont typeface="Arial" panose="020B0604020202020204" pitchFamily="34" charset="0"/>
              <a:buChar char="•"/>
            </a:pPr>
            <a:r>
              <a:rPr lang="en-US" sz="1800" dirty="0" smtClean="0"/>
              <a:t>Class,</a:t>
            </a:r>
          </a:p>
          <a:p>
            <a:pPr marL="285750" indent="-285750">
              <a:buFont typeface="Arial" panose="020B0604020202020204" pitchFamily="34" charset="0"/>
              <a:buChar char="•"/>
            </a:pPr>
            <a:r>
              <a:rPr lang="en-US" sz="1800" dirty="0" smtClean="0"/>
              <a:t>XPath,</a:t>
            </a:r>
          </a:p>
          <a:p>
            <a:pPr marL="285750" indent="-285750">
              <a:buFont typeface="Arial" panose="020B0604020202020204" pitchFamily="34" charset="0"/>
              <a:buChar char="•"/>
            </a:pPr>
            <a:r>
              <a:rPr lang="en-US" sz="1800" dirty="0" smtClean="0"/>
              <a:t>CSS Selector,</a:t>
            </a:r>
          </a:p>
          <a:p>
            <a:pPr marL="285750" indent="-285750">
              <a:buFont typeface="Arial" panose="020B0604020202020204" pitchFamily="34" charset="0"/>
              <a:buChar char="•"/>
            </a:pPr>
            <a:r>
              <a:rPr lang="en-US" sz="1800" dirty="0" smtClean="0"/>
              <a:t>Tag </a:t>
            </a:r>
            <a:r>
              <a:rPr lang="en-US" sz="1800" dirty="0"/>
              <a:t>Name</a:t>
            </a:r>
          </a:p>
        </p:txBody>
      </p:sp>
      <p:pic>
        <p:nvPicPr>
          <p:cNvPr id="8194" name="Picture 2" descr="https://lh5.ggpht.com/bL9VyHBUxOCPIWKxHFSgFv1M8JW6fajEdg5sdhjZ7GMHke_F0-hgMf17HrqpQowiiVE=w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6419" y="2319147"/>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4203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4. BY CLASS</a:t>
            </a:r>
            <a:endParaRPr lang="en-US" dirty="0"/>
          </a:p>
        </p:txBody>
      </p:sp>
      <p:graphicFrame>
        <p:nvGraphicFramePr>
          <p:cNvPr id="4" name="Таблица 3"/>
          <p:cNvGraphicFramePr>
            <a:graphicFrameLocks noGrp="1"/>
          </p:cNvGraphicFramePr>
          <p:nvPr>
            <p:extLst>
              <p:ext uri="{D42A27DB-BD31-4B8C-83A1-F6EECF244321}">
                <p14:modId xmlns:p14="http://schemas.microsoft.com/office/powerpoint/2010/main" val="2244884671"/>
              </p:ext>
            </p:extLst>
          </p:nvPr>
        </p:nvGraphicFramePr>
        <p:xfrm>
          <a:off x="1143000" y="951571"/>
          <a:ext cx="4803260" cy="3564402"/>
        </p:xfrm>
        <a:graphic>
          <a:graphicData uri="http://schemas.openxmlformats.org/drawingml/2006/table">
            <a:tbl>
              <a:tblPr firstRow="1" bandRow="1">
                <a:tableStyleId>{0660B408-B3CF-4A94-85FC-2B1E0A45F4A2}</a:tableStyleId>
              </a:tblPr>
              <a:tblGrid>
                <a:gridCol w="2040662"/>
                <a:gridCol w="2762598"/>
              </a:tblGrid>
              <a:tr h="427576">
                <a:tc>
                  <a:txBody>
                    <a:bodyPr/>
                    <a:lstStyle/>
                    <a:p>
                      <a:pPr algn="ctr"/>
                      <a:r>
                        <a:rPr lang="en-US" sz="1200" dirty="0" smtClean="0"/>
                        <a:t>Java</a:t>
                      </a:r>
                      <a:endParaRPr lang="ru-RU" sz="1200" dirty="0"/>
                    </a:p>
                  </a:txBody>
                  <a:tcPr marL="68580" marR="68580" marT="34290" marB="34290"/>
                </a:tc>
                <a:tc>
                  <a:txBody>
                    <a:bodyPr/>
                    <a:lstStyle/>
                    <a:p>
                      <a:pPr algn="ctr"/>
                      <a:r>
                        <a:rPr lang="en-US" sz="1200" dirty="0" smtClean="0"/>
                        <a:t>Description</a:t>
                      </a:r>
                      <a:endParaRPr lang="ru-RU" sz="1200" dirty="0"/>
                    </a:p>
                  </a:txBody>
                  <a:tcPr marL="68580" marR="68580" marT="34290" marB="34290"/>
                </a:tc>
              </a:tr>
              <a:tr h="448118">
                <a:tc>
                  <a:txBody>
                    <a:bodyPr/>
                    <a:lstStyle/>
                    <a:p>
                      <a:r>
                        <a:rPr lang="en-US" sz="1100" dirty="0" smtClean="0"/>
                        <a:t>By.id(String id)</a:t>
                      </a:r>
                    </a:p>
                  </a:txBody>
                  <a:tcPr marL="68580" marR="68580" marT="34290" marB="34290"/>
                </a:tc>
                <a:tc>
                  <a:txBody>
                    <a:bodyPr/>
                    <a:lstStyle/>
                    <a:p>
                      <a:r>
                        <a:rPr lang="en-US" sz="1100" dirty="0" smtClean="0"/>
                        <a:t>Unique id</a:t>
                      </a:r>
                      <a:endParaRPr lang="ru-RU" sz="1100" dirty="0"/>
                    </a:p>
                  </a:txBody>
                  <a:tcPr marL="68580" marR="68580" marT="34290" marB="34290"/>
                </a:tc>
              </a:tr>
              <a:tr h="4481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err="1" smtClean="0"/>
                        <a:t>By.linkText</a:t>
                      </a:r>
                      <a:r>
                        <a:rPr lang="en-US" sz="1100" dirty="0" smtClean="0"/>
                        <a:t>(String </a:t>
                      </a:r>
                      <a:r>
                        <a:rPr lang="en-US" sz="1100" dirty="0" err="1" smtClean="0"/>
                        <a:t>linkText</a:t>
                      </a:r>
                      <a:r>
                        <a:rPr lang="en-US" sz="1100" dirty="0" smtClean="0"/>
                        <a:t>)</a:t>
                      </a:r>
                      <a:endParaRPr lang="ru-RU" sz="1100" dirty="0" smtClean="0"/>
                    </a:p>
                  </a:txBody>
                  <a:tcPr marL="68580" marR="68580" marT="34290" marB="34290"/>
                </a:tc>
                <a:tc>
                  <a:txBody>
                    <a:bodyPr/>
                    <a:lstStyle/>
                    <a:p>
                      <a:r>
                        <a:rPr lang="en-US" sz="1100" dirty="0" smtClean="0"/>
                        <a:t>Link text</a:t>
                      </a:r>
                      <a:endParaRPr lang="ru-RU" sz="1100" dirty="0"/>
                    </a:p>
                  </a:txBody>
                  <a:tcPr marL="68580" marR="68580" marT="34290" marB="34290"/>
                </a:tc>
              </a:tr>
              <a:tr h="4481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By.name(String name)</a:t>
                      </a:r>
                      <a:endParaRPr lang="ru-RU" sz="1100" dirty="0" smtClean="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Name attribute</a:t>
                      </a:r>
                      <a:endParaRPr lang="ru-RU" sz="1100" dirty="0" smtClean="0"/>
                    </a:p>
                  </a:txBody>
                  <a:tcPr marL="68580" marR="68580" marT="34290" marB="34290"/>
                </a:tc>
              </a:tr>
              <a:tr h="4481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err="1" smtClean="0"/>
                        <a:t>By.partialLinkText</a:t>
                      </a:r>
                      <a:r>
                        <a:rPr lang="en-US" sz="1100" dirty="0" smtClean="0"/>
                        <a:t>(String </a:t>
                      </a:r>
                      <a:r>
                        <a:rPr lang="en-US" sz="1100" dirty="0" err="1" smtClean="0"/>
                        <a:t>linkText</a:t>
                      </a:r>
                      <a:r>
                        <a:rPr lang="en-US" sz="1100" dirty="0" smtClean="0"/>
                        <a:t>)</a:t>
                      </a:r>
                      <a:endParaRPr lang="ru-RU" sz="1100" dirty="0" smtClean="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Part of link text</a:t>
                      </a:r>
                      <a:endParaRPr lang="ru-RU" sz="1100" dirty="0"/>
                    </a:p>
                  </a:txBody>
                  <a:tcPr marL="68580" marR="68580" marT="34290" marB="34290"/>
                </a:tc>
              </a:tr>
              <a:tr h="4481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err="1" smtClean="0"/>
                        <a:t>By.tagName</a:t>
                      </a:r>
                      <a:r>
                        <a:rPr lang="en-US" sz="1100" dirty="0" smtClean="0"/>
                        <a:t>(String name)</a:t>
                      </a:r>
                      <a:endParaRPr lang="ru-RU" sz="1100" dirty="0" smtClean="0"/>
                    </a:p>
                  </a:txBody>
                  <a:tcPr marL="68580" marR="68580" marT="34290" marB="34290"/>
                </a:tc>
                <a:tc>
                  <a:txBody>
                    <a:bodyPr/>
                    <a:lstStyle/>
                    <a:p>
                      <a:r>
                        <a:rPr lang="en-US" sz="1100" dirty="0" smtClean="0"/>
                        <a:t>Search by HTML tag</a:t>
                      </a:r>
                      <a:endParaRPr lang="ru-RU" sz="1100" dirty="0"/>
                    </a:p>
                  </a:txBody>
                  <a:tcPr marL="68580" marR="68580" marT="34290" marB="34290"/>
                </a:tc>
              </a:tr>
              <a:tr h="4481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err="1" smtClean="0"/>
                        <a:t>By.xpath</a:t>
                      </a:r>
                      <a:r>
                        <a:rPr lang="en-US" sz="1100" dirty="0" smtClean="0"/>
                        <a:t>(String </a:t>
                      </a:r>
                      <a:r>
                        <a:rPr lang="en-US" sz="1100" dirty="0" err="1" smtClean="0"/>
                        <a:t>xpathExpression</a:t>
                      </a:r>
                      <a:r>
                        <a:rPr lang="en-US" sz="1100" dirty="0" smtClean="0"/>
                        <a:t>)</a:t>
                      </a:r>
                      <a:endParaRPr lang="ru-RU" sz="1100" dirty="0" smtClean="0"/>
                    </a:p>
                  </a:txBody>
                  <a:tcPr marL="68580" marR="68580" marT="34290" marB="34290"/>
                </a:tc>
                <a:tc>
                  <a:txBody>
                    <a:bodyPr/>
                    <a:lstStyle/>
                    <a:p>
                      <a:r>
                        <a:rPr lang="en-US" sz="1100" dirty="0" smtClean="0"/>
                        <a:t>XPATH expression</a:t>
                      </a:r>
                      <a:endParaRPr lang="ru-RU" sz="1100" dirty="0"/>
                    </a:p>
                  </a:txBody>
                  <a:tcPr marL="68580" marR="68580" marT="34290" marB="34290"/>
                </a:tc>
              </a:tr>
              <a:tr h="4481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err="1" smtClean="0"/>
                        <a:t>By.className</a:t>
                      </a:r>
                      <a:r>
                        <a:rPr lang="en-US" sz="1100" dirty="0" smtClean="0"/>
                        <a:t>(Sting name)</a:t>
                      </a:r>
                      <a:endParaRPr lang="ru-RU" sz="1100" dirty="0" smtClean="0"/>
                    </a:p>
                  </a:txBody>
                  <a:tcPr marL="68580" marR="68580" marT="34290" marB="34290"/>
                </a:tc>
                <a:tc>
                  <a:txBody>
                    <a:bodyPr/>
                    <a:lstStyle/>
                    <a:p>
                      <a:r>
                        <a:rPr lang="en-US" sz="1100" dirty="0" smtClean="0"/>
                        <a:t>CSS class</a:t>
                      </a:r>
                      <a:endParaRPr lang="ru-RU" sz="1100" dirty="0"/>
                    </a:p>
                  </a:txBody>
                  <a:tcPr marL="68580" marR="68580" marT="34290" marB="34290"/>
                </a:tc>
              </a:tr>
            </a:tbl>
          </a:graphicData>
        </a:graphic>
      </p:graphicFrame>
    </p:spTree>
    <p:extLst>
      <p:ext uri="{BB962C8B-B14F-4D97-AF65-F5344CB8AC3E}">
        <p14:creationId xmlns:p14="http://schemas.microsoft.com/office/powerpoint/2010/main" val="30676565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3. 8 LOCATOR STRATEGIES</a:t>
            </a:r>
            <a:endParaRPr lang="en-US" dirty="0"/>
          </a:p>
        </p:txBody>
      </p:sp>
      <p:graphicFrame>
        <p:nvGraphicFramePr>
          <p:cNvPr id="4" name="Объект 3"/>
          <p:cNvGraphicFramePr>
            <a:graphicFrameLocks noGrp="1"/>
          </p:cNvGraphicFramePr>
          <p:nvPr>
            <p:ph idx="1"/>
            <p:extLst/>
          </p:nvPr>
        </p:nvGraphicFramePr>
        <p:xfrm>
          <a:off x="1143001" y="1078708"/>
          <a:ext cx="6857999" cy="3383255"/>
        </p:xfrm>
        <a:graphic>
          <a:graphicData uri="http://schemas.openxmlformats.org/drawingml/2006/table">
            <a:tbl>
              <a:tblPr firstRow="1" bandRow="1">
                <a:tableStyleId>{0660B408-B3CF-4A94-85FC-2B1E0A45F4A2}</a:tableStyleId>
              </a:tblPr>
              <a:tblGrid>
                <a:gridCol w="1101386"/>
                <a:gridCol w="3316233"/>
                <a:gridCol w="2440380"/>
              </a:tblGrid>
              <a:tr h="339255">
                <a:tc>
                  <a:txBody>
                    <a:bodyPr/>
                    <a:lstStyle/>
                    <a:p>
                      <a:pPr algn="ctr"/>
                      <a:r>
                        <a:rPr lang="en-US" sz="1200" dirty="0" smtClean="0"/>
                        <a:t>Strategy</a:t>
                      </a:r>
                      <a:endParaRPr lang="en-US" sz="1200" dirty="0"/>
                    </a:p>
                  </a:txBody>
                  <a:tcPr marL="68580" marR="68580" marT="34290" marB="34290"/>
                </a:tc>
                <a:tc>
                  <a:txBody>
                    <a:bodyPr/>
                    <a:lstStyle/>
                    <a:p>
                      <a:pPr algn="ctr"/>
                      <a:r>
                        <a:rPr lang="en-US" sz="1200" dirty="0" smtClean="0"/>
                        <a:t>HTML</a:t>
                      </a:r>
                      <a:endParaRPr lang="en-US" sz="1200" dirty="0"/>
                    </a:p>
                  </a:txBody>
                  <a:tcPr marL="68580" marR="68580" marT="34290" marB="34290"/>
                </a:tc>
                <a:tc>
                  <a:txBody>
                    <a:bodyPr/>
                    <a:lstStyle/>
                    <a:p>
                      <a:pPr algn="ctr"/>
                      <a:r>
                        <a:rPr lang="en-US" sz="1200" dirty="0" smtClean="0"/>
                        <a:t>Selenium Locator</a:t>
                      </a:r>
                      <a:endParaRPr lang="en-US" sz="1200" dirty="0"/>
                    </a:p>
                  </a:txBody>
                  <a:tcPr marL="68580" marR="68580" marT="34290" marB="34290"/>
                </a:tc>
              </a:tr>
              <a:tr h="669215">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dk1"/>
                          </a:solidFill>
                          <a:effectLst/>
                          <a:latin typeface="+mn-lt"/>
                          <a:ea typeface="+mn-ea"/>
                          <a:cs typeface="+mn-cs"/>
                        </a:rPr>
                        <a:t>Identifier</a:t>
                      </a:r>
                    </a:p>
                  </a:txBody>
                  <a:tcPr marL="68580" marR="68580" marT="34290" marB="34290"/>
                </a:tc>
                <a:tc>
                  <a:txBody>
                    <a:bodyPr/>
                    <a:lstStyle/>
                    <a:p>
                      <a:r>
                        <a:rPr lang="en-US" sz="1100" dirty="0" smtClean="0"/>
                        <a:t>&lt;form id="login"&gt;</a:t>
                      </a:r>
                      <a:endParaRPr lang="ru-RU" sz="1100" dirty="0" smtClean="0"/>
                    </a:p>
                    <a:p>
                      <a:r>
                        <a:rPr lang="ru-RU" sz="1100" dirty="0" smtClean="0"/>
                        <a:t>   </a:t>
                      </a:r>
                      <a:r>
                        <a:rPr lang="en-US" sz="1100" dirty="0" smtClean="0"/>
                        <a:t>&lt;input name="username" type="text"/&gt;</a:t>
                      </a:r>
                      <a:endParaRPr lang="ru-RU" sz="1100" dirty="0" smtClean="0"/>
                    </a:p>
                    <a:p>
                      <a:r>
                        <a:rPr lang="en-US" sz="1100" dirty="0" smtClean="0"/>
                        <a:t>&lt;/form&gt;</a:t>
                      </a:r>
                      <a:endParaRPr lang="en-US" sz="1100" dirty="0"/>
                    </a:p>
                  </a:txBody>
                  <a:tcPr marL="68580" marR="68580" marT="34290" marB="34290"/>
                </a:tc>
                <a:tc>
                  <a:txBody>
                    <a:bodyPr/>
                    <a:lstStyle/>
                    <a:p>
                      <a:r>
                        <a:rPr lang="en-US" sz="1100" dirty="0" smtClean="0"/>
                        <a:t>identifier=login</a:t>
                      </a:r>
                    </a:p>
                    <a:p>
                      <a:r>
                        <a:rPr lang="en-US" sz="1100" dirty="0" smtClean="0"/>
                        <a:t>identifier=username</a:t>
                      </a:r>
                      <a:endParaRPr lang="en-US" sz="1100" dirty="0"/>
                    </a:p>
                  </a:txBody>
                  <a:tcPr marL="68580" marR="68580" marT="34290" marB="34290"/>
                </a:tc>
              </a:tr>
              <a:tr h="339255">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dk1"/>
                          </a:solidFill>
                          <a:effectLst/>
                          <a:latin typeface="+mn-lt"/>
                          <a:ea typeface="+mn-ea"/>
                          <a:cs typeface="+mn-cs"/>
                        </a:rPr>
                        <a:t>ID</a:t>
                      </a:r>
                    </a:p>
                  </a:txBody>
                  <a:tcPr marL="68580" marR="68580" marT="34290" marB="34290"/>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dirty="0" smtClean="0"/>
                        <a:t>&lt;form id="login"&gt;</a:t>
                      </a:r>
                      <a:endParaRPr lang="ru-RU" sz="1100" dirty="0" smtClean="0"/>
                    </a:p>
                  </a:txBody>
                  <a:tcPr marL="68580" marR="68580" marT="34290" marB="34290"/>
                </a:tc>
                <a:tc>
                  <a:txBody>
                    <a:bodyPr/>
                    <a:lstStyle/>
                    <a:p>
                      <a:r>
                        <a:rPr lang="en-US" sz="1100" dirty="0" smtClean="0"/>
                        <a:t>id=login</a:t>
                      </a:r>
                    </a:p>
                  </a:txBody>
                  <a:tcPr marL="68580" marR="68580" marT="34290" marB="34290"/>
                </a:tc>
              </a:tr>
              <a:tr h="339255">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dk1"/>
                          </a:solidFill>
                          <a:effectLst/>
                          <a:latin typeface="+mn-lt"/>
                          <a:ea typeface="+mn-ea"/>
                          <a:cs typeface="+mn-cs"/>
                        </a:rPr>
                        <a:t>Name</a:t>
                      </a:r>
                    </a:p>
                  </a:txBody>
                  <a:tcPr marL="68580" marR="68580" marT="34290" marB="34290"/>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dirty="0" smtClean="0"/>
                        <a:t>&lt;input name="username" type="text"/&gt;</a:t>
                      </a:r>
                      <a:endParaRPr lang="ru-RU" sz="1100" dirty="0" smtClean="0"/>
                    </a:p>
                  </a:txBody>
                  <a:tcPr marL="68580" marR="68580" marT="34290" marB="34290"/>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dirty="0" smtClean="0"/>
                        <a:t>name=username</a:t>
                      </a:r>
                    </a:p>
                  </a:txBody>
                  <a:tcPr marL="68580" marR="68580" marT="34290" marB="34290"/>
                </a:tc>
              </a:tr>
              <a:tr h="339255">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b="0" i="0" kern="1200" dirty="0" err="1" smtClean="0">
                          <a:solidFill>
                            <a:schemeClr val="dk1"/>
                          </a:solidFill>
                          <a:effectLst/>
                          <a:latin typeface="+mn-lt"/>
                          <a:ea typeface="+mn-ea"/>
                          <a:cs typeface="+mn-cs"/>
                        </a:rPr>
                        <a:t>Xpath</a:t>
                      </a:r>
                      <a:endParaRPr lang="en-US" sz="1100" b="0" i="0" kern="1200" dirty="0" smtClean="0">
                        <a:solidFill>
                          <a:schemeClr val="dk1"/>
                        </a:solidFill>
                        <a:effectLst/>
                        <a:latin typeface="+mn-lt"/>
                        <a:ea typeface="+mn-ea"/>
                        <a:cs typeface="+mn-cs"/>
                      </a:endParaRPr>
                    </a:p>
                  </a:txBody>
                  <a:tcPr marL="68580" marR="68580" marT="34290" marB="34290"/>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dirty="0" smtClean="0"/>
                        <a:t>&lt;form id="login"&gt;</a:t>
                      </a:r>
                      <a:endParaRPr lang="ru-RU" sz="1100" dirty="0" smtClean="0"/>
                    </a:p>
                  </a:txBody>
                  <a:tcPr marL="68580" marR="68580" marT="34290" marB="34290"/>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dirty="0" err="1" smtClean="0"/>
                        <a:t>xpath</a:t>
                      </a:r>
                      <a:r>
                        <a:rPr lang="en-US" sz="1100" dirty="0" smtClean="0"/>
                        <a:t>=//form[@id=‘login’]</a:t>
                      </a:r>
                    </a:p>
                  </a:txBody>
                  <a:tcPr marL="68580" marR="68580" marT="34290" marB="34290"/>
                </a:tc>
              </a:tr>
              <a:tr h="339255">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dk1"/>
                          </a:solidFill>
                          <a:effectLst/>
                          <a:latin typeface="+mn-lt"/>
                          <a:ea typeface="+mn-ea"/>
                          <a:cs typeface="+mn-cs"/>
                        </a:rPr>
                        <a:t>Link Text</a:t>
                      </a:r>
                    </a:p>
                  </a:txBody>
                  <a:tcPr marL="68580" marR="68580" marT="34290" marB="34290"/>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dirty="0" smtClean="0"/>
                        <a:t>&lt;a </a:t>
                      </a:r>
                      <a:r>
                        <a:rPr lang="en-US" sz="1100" dirty="0" err="1" smtClean="0"/>
                        <a:t>href</a:t>
                      </a:r>
                      <a:r>
                        <a:rPr lang="en-US" sz="1100" dirty="0" smtClean="0"/>
                        <a:t>=“cancel.html”&gt;Cancel&lt;/a&gt;</a:t>
                      </a:r>
                      <a:endParaRPr lang="ru-RU" sz="1100" dirty="0" smtClean="0"/>
                    </a:p>
                  </a:txBody>
                  <a:tcPr marL="68580" marR="68580" marT="34290" marB="34290"/>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dirty="0" smtClean="0"/>
                        <a:t>link=Cancel</a:t>
                      </a:r>
                    </a:p>
                  </a:txBody>
                  <a:tcPr marL="68580" marR="68580" marT="34290" marB="34290"/>
                </a:tc>
              </a:tr>
              <a:tr h="339255">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dk1"/>
                          </a:solidFill>
                          <a:effectLst/>
                          <a:latin typeface="+mn-lt"/>
                          <a:ea typeface="+mn-ea"/>
                          <a:cs typeface="+mn-cs"/>
                        </a:rPr>
                        <a:t>DOM</a:t>
                      </a:r>
                    </a:p>
                  </a:txBody>
                  <a:tcPr marL="68580" marR="68580" marT="34290" marB="34290"/>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dirty="0" smtClean="0"/>
                        <a:t>&lt;form id="login"&gt;</a:t>
                      </a:r>
                      <a:endParaRPr lang="ru-RU" sz="1100" dirty="0" smtClean="0"/>
                    </a:p>
                  </a:txBody>
                  <a:tcPr marL="68580" marR="68580" marT="34290" marB="34290"/>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dirty="0" err="1" smtClean="0"/>
                        <a:t>dom</a:t>
                      </a:r>
                      <a:r>
                        <a:rPr lang="en-US" sz="1100" dirty="0" smtClean="0"/>
                        <a:t>=</a:t>
                      </a:r>
                      <a:r>
                        <a:rPr lang="en-US" sz="1100" dirty="0" err="1" smtClean="0"/>
                        <a:t>document.forms</a:t>
                      </a:r>
                      <a:r>
                        <a:rPr lang="en-US" sz="1100" dirty="0" smtClean="0"/>
                        <a:t>[‘</a:t>
                      </a:r>
                      <a:r>
                        <a:rPr lang="en-US" sz="1100" dirty="0" err="1" smtClean="0"/>
                        <a:t>loginForm</a:t>
                      </a:r>
                      <a:r>
                        <a:rPr lang="en-US" sz="1100" dirty="0" smtClean="0"/>
                        <a:t>’]</a:t>
                      </a:r>
                    </a:p>
                  </a:txBody>
                  <a:tcPr marL="68580" marR="68580" marT="34290" marB="34290"/>
                </a:tc>
              </a:tr>
              <a:tr h="339255">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dk1"/>
                          </a:solidFill>
                          <a:effectLst/>
                          <a:latin typeface="+mn-lt"/>
                          <a:ea typeface="+mn-ea"/>
                          <a:cs typeface="+mn-cs"/>
                        </a:rPr>
                        <a:t>CSS</a:t>
                      </a:r>
                    </a:p>
                  </a:txBody>
                  <a:tcPr marL="68580" marR="68580" marT="34290" marB="34290"/>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dirty="0" smtClean="0"/>
                        <a:t>&lt;form id="login"&gt;</a:t>
                      </a:r>
                      <a:endParaRPr lang="ru-RU" sz="1100" dirty="0" smtClean="0"/>
                    </a:p>
                  </a:txBody>
                  <a:tcPr marL="68580" marR="68580" marT="34290" marB="34290"/>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dirty="0" err="1" smtClean="0"/>
                        <a:t>Css</a:t>
                      </a:r>
                      <a:r>
                        <a:rPr lang="en-US" sz="1100" dirty="0" smtClean="0"/>
                        <a:t>=</a:t>
                      </a:r>
                      <a:r>
                        <a:rPr lang="en-US" sz="1100" dirty="0" err="1" smtClean="0"/>
                        <a:t>form#loginForm</a:t>
                      </a:r>
                      <a:endParaRPr lang="en-US" sz="1100" dirty="0" smtClean="0"/>
                    </a:p>
                  </a:txBody>
                  <a:tcPr marL="68580" marR="68580" marT="34290" marB="34290"/>
                </a:tc>
              </a:tr>
              <a:tr h="339255">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dk1"/>
                          </a:solidFill>
                          <a:effectLst/>
                          <a:latin typeface="+mn-lt"/>
                          <a:ea typeface="+mn-ea"/>
                          <a:cs typeface="+mn-cs"/>
                        </a:rPr>
                        <a:t>Tag</a:t>
                      </a:r>
                      <a:r>
                        <a:rPr lang="en-US" sz="1100" b="0" i="0" kern="1200" baseline="0" dirty="0" smtClean="0">
                          <a:solidFill>
                            <a:schemeClr val="dk1"/>
                          </a:solidFill>
                          <a:effectLst/>
                          <a:latin typeface="+mn-lt"/>
                          <a:ea typeface="+mn-ea"/>
                          <a:cs typeface="+mn-cs"/>
                        </a:rPr>
                        <a:t> Name</a:t>
                      </a:r>
                      <a:endParaRPr lang="en-US" sz="1100" b="0" i="0" kern="1200" dirty="0" smtClean="0">
                        <a:solidFill>
                          <a:schemeClr val="dk1"/>
                        </a:solidFill>
                        <a:effectLst/>
                        <a:latin typeface="+mn-lt"/>
                        <a:ea typeface="+mn-ea"/>
                        <a:cs typeface="+mn-cs"/>
                      </a:endParaRPr>
                    </a:p>
                  </a:txBody>
                  <a:tcPr marL="68580" marR="68580" marT="34290" marB="34290"/>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dirty="0" smtClean="0"/>
                        <a:t>&lt;form id="login"&gt;</a:t>
                      </a:r>
                      <a:endParaRPr lang="ru-RU" sz="1100" dirty="0" smtClean="0"/>
                    </a:p>
                  </a:txBody>
                  <a:tcPr marL="68580" marR="68580" marT="34290" marB="34290"/>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dirty="0" err="1" smtClean="0"/>
                        <a:t>tagName</a:t>
                      </a:r>
                      <a:r>
                        <a:rPr lang="en-US" sz="1100" dirty="0" smtClean="0"/>
                        <a:t>=form</a:t>
                      </a:r>
                    </a:p>
                  </a:txBody>
                  <a:tcPr marL="68580" marR="68580" marT="34290" marB="34290"/>
                </a:tc>
              </a:tr>
            </a:tbl>
          </a:graphicData>
        </a:graphic>
      </p:graphicFrame>
    </p:spTree>
    <p:extLst>
      <p:ext uri="{BB962C8B-B14F-4D97-AF65-F5344CB8AC3E}">
        <p14:creationId xmlns:p14="http://schemas.microsoft.com/office/powerpoint/2010/main" val="20424900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4. LOCATOR CATEGORIES</a:t>
            </a:r>
            <a:endParaRPr lang="en-US" dirty="0"/>
          </a:p>
        </p:txBody>
      </p:sp>
      <p:sp>
        <p:nvSpPr>
          <p:cNvPr id="3" name="Объект 2"/>
          <p:cNvSpPr>
            <a:spLocks noGrp="1"/>
          </p:cNvSpPr>
          <p:nvPr>
            <p:ph idx="1"/>
          </p:nvPr>
        </p:nvSpPr>
        <p:spPr>
          <a:xfrm>
            <a:off x="352473" y="936978"/>
            <a:ext cx="8339328" cy="3525294"/>
          </a:xfrm>
        </p:spPr>
        <p:txBody>
          <a:bodyPr>
            <a:normAutofit lnSpcReduction="10000"/>
          </a:bodyPr>
          <a:lstStyle/>
          <a:p>
            <a:r>
              <a:rPr lang="en-US" sz="1500" b="1" dirty="0"/>
              <a:t>Structure-based locators</a:t>
            </a:r>
            <a:r>
              <a:rPr lang="en-US" sz="1500" dirty="0"/>
              <a:t>: locators that rely on the structure of the page to find </a:t>
            </a:r>
            <a:r>
              <a:rPr lang="en-US" sz="1500" dirty="0" smtClean="0"/>
              <a:t>elements:</a:t>
            </a:r>
          </a:p>
          <a:p>
            <a:pPr marL="814388" lvl="1" indent="-257175">
              <a:buAutoNum type="arabicParenR"/>
            </a:pPr>
            <a:r>
              <a:rPr lang="en-US" sz="1300" dirty="0" smtClean="0"/>
              <a:t>X</a:t>
            </a:r>
            <a:r>
              <a:rPr lang="en-US" sz="1300" dirty="0"/>
              <a:t>P</a:t>
            </a:r>
            <a:r>
              <a:rPr lang="en-US" sz="1300" dirty="0" smtClean="0"/>
              <a:t>ath</a:t>
            </a:r>
          </a:p>
          <a:p>
            <a:pPr marL="814388" lvl="1" indent="-257175">
              <a:buAutoNum type="arabicParenR"/>
            </a:pPr>
            <a:r>
              <a:rPr lang="en-US" sz="1300" dirty="0" smtClean="0"/>
              <a:t>DOM</a:t>
            </a:r>
          </a:p>
          <a:p>
            <a:pPr marL="814388" lvl="1" indent="-257175">
              <a:buAutoNum type="arabicParenR"/>
            </a:pPr>
            <a:r>
              <a:rPr lang="en-US" sz="1300" dirty="0" smtClean="0"/>
              <a:t>CSS</a:t>
            </a:r>
          </a:p>
          <a:p>
            <a:endParaRPr lang="en-US" dirty="0" smtClean="0"/>
          </a:p>
          <a:p>
            <a:r>
              <a:rPr lang="en-US" sz="1600" b="1" dirty="0"/>
              <a:t>Attributes-based locators</a:t>
            </a:r>
            <a:r>
              <a:rPr lang="en-US" sz="1600" dirty="0"/>
              <a:t>: locators that relies on the attributes of the elements to locate </a:t>
            </a:r>
            <a:r>
              <a:rPr lang="en-US" sz="1600" dirty="0" smtClean="0"/>
              <a:t>them:</a:t>
            </a:r>
          </a:p>
          <a:p>
            <a:pPr marL="814388" lvl="1" indent="-257175">
              <a:buAutoNum type="arabicParenR"/>
            </a:pPr>
            <a:r>
              <a:rPr lang="en-US" sz="1400" dirty="0" smtClean="0"/>
              <a:t>Identifier</a:t>
            </a:r>
            <a:endParaRPr lang="en-US" sz="1400" dirty="0"/>
          </a:p>
          <a:p>
            <a:pPr marL="814388" lvl="1" indent="-257175">
              <a:buAutoNum type="arabicParenR"/>
            </a:pPr>
            <a:r>
              <a:rPr lang="en-US" sz="1400" dirty="0" smtClean="0"/>
              <a:t>ID</a:t>
            </a:r>
          </a:p>
          <a:p>
            <a:pPr marL="814388" lvl="1" indent="-257175">
              <a:buAutoNum type="arabicParenR"/>
            </a:pPr>
            <a:r>
              <a:rPr lang="en-US" sz="1400" dirty="0" smtClean="0"/>
              <a:t>Name</a:t>
            </a:r>
          </a:p>
          <a:p>
            <a:pPr marL="814388" lvl="1" indent="-257175">
              <a:buAutoNum type="arabicParenR"/>
            </a:pPr>
            <a:r>
              <a:rPr lang="en-US" sz="1400" dirty="0" smtClean="0"/>
              <a:t>Link</a:t>
            </a:r>
          </a:p>
          <a:p>
            <a:pPr marL="814388" lvl="1" indent="-257175">
              <a:buAutoNum type="arabicParenR"/>
            </a:pPr>
            <a:r>
              <a:rPr lang="en-US" sz="1400" dirty="0" smtClean="0"/>
              <a:t>CSS</a:t>
            </a:r>
          </a:p>
          <a:p>
            <a:endParaRPr lang="en-US" dirty="0"/>
          </a:p>
          <a:p>
            <a:r>
              <a:rPr lang="en-US" sz="1700" b="1" dirty="0" smtClean="0">
                <a:solidFill>
                  <a:schemeClr val="accent6"/>
                </a:solidFill>
              </a:rPr>
              <a:t>Consider </a:t>
            </a:r>
            <a:r>
              <a:rPr lang="en-US" sz="1700" b="1" dirty="0">
                <a:solidFill>
                  <a:schemeClr val="accent6"/>
                </a:solidFill>
              </a:rPr>
              <a:t>this before choosing a locator </a:t>
            </a:r>
            <a:r>
              <a:rPr lang="en-US" sz="1700" b="1" dirty="0" smtClean="0">
                <a:solidFill>
                  <a:schemeClr val="accent6"/>
                </a:solidFill>
              </a:rPr>
              <a:t>strateg</a:t>
            </a:r>
            <a:r>
              <a:rPr lang="en-US" sz="1700" b="1" dirty="0">
                <a:solidFill>
                  <a:schemeClr val="accent6"/>
                </a:solidFill>
              </a:rPr>
              <a:t>y</a:t>
            </a:r>
            <a:endParaRPr lang="en-US" sz="1700" b="1" dirty="0" smtClean="0">
              <a:solidFill>
                <a:schemeClr val="accent6"/>
              </a:solidFill>
            </a:endParaRPr>
          </a:p>
        </p:txBody>
      </p:sp>
      <p:pic>
        <p:nvPicPr>
          <p:cNvPr id="10242" name="Picture 2" descr="https://image.freepik.com/free-photo/_2110284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1034" y="2570758"/>
            <a:ext cx="1204485" cy="1204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002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4. LOCATORS.</a:t>
            </a:r>
            <a:r>
              <a:rPr lang="ru-RU" dirty="0"/>
              <a:t> </a:t>
            </a:r>
            <a:r>
              <a:rPr lang="en-US" dirty="0" smtClean="0"/>
              <a:t>XPATH</a:t>
            </a:r>
            <a:endParaRPr lang="en-US" dirty="0"/>
          </a:p>
        </p:txBody>
      </p:sp>
      <p:sp>
        <p:nvSpPr>
          <p:cNvPr id="3" name="Content Placeholder 2"/>
          <p:cNvSpPr>
            <a:spLocks noGrp="1"/>
          </p:cNvSpPr>
          <p:nvPr>
            <p:ph idx="1"/>
          </p:nvPr>
        </p:nvSpPr>
        <p:spPr/>
        <p:txBody>
          <a:bodyPr>
            <a:normAutofit fontScale="85000" lnSpcReduction="20000"/>
          </a:bodyPr>
          <a:lstStyle/>
          <a:p>
            <a:r>
              <a:rPr lang="en-US" sz="1900" b="1" dirty="0"/>
              <a:t>XPath</a:t>
            </a:r>
            <a:r>
              <a:rPr lang="en-US" sz="1900" dirty="0"/>
              <a:t> is a language for addressing parts of an XML </a:t>
            </a:r>
            <a:r>
              <a:rPr lang="en-US" sz="1900" dirty="0" smtClean="0"/>
              <a:t>document.</a:t>
            </a:r>
          </a:p>
          <a:p>
            <a:endParaRPr lang="en-US" dirty="0"/>
          </a:p>
          <a:p>
            <a:pPr marL="214313" indent="-214313">
              <a:buFontTx/>
              <a:buChar char="-"/>
            </a:pPr>
            <a:r>
              <a:rPr lang="en-US" dirty="0" smtClean="0"/>
              <a:t>provides </a:t>
            </a:r>
            <a:r>
              <a:rPr lang="en-US" dirty="0" smtClean="0"/>
              <a:t>basic </a:t>
            </a:r>
            <a:r>
              <a:rPr lang="en-US" b="1" u="sng" dirty="0" smtClean="0"/>
              <a:t>facilities </a:t>
            </a:r>
            <a:r>
              <a:rPr lang="en-US" b="1" u="sng" dirty="0"/>
              <a:t>for manipulation </a:t>
            </a:r>
            <a:r>
              <a:rPr lang="en-US" dirty="0"/>
              <a:t>of strings, numbers and </a:t>
            </a:r>
            <a:r>
              <a:rPr lang="en-US" dirty="0" smtClean="0"/>
              <a:t>Booleans</a:t>
            </a:r>
            <a:endParaRPr lang="en-US" dirty="0"/>
          </a:p>
          <a:p>
            <a:pPr marL="214313" indent="-214313">
              <a:buFontTx/>
              <a:buChar char="-"/>
            </a:pPr>
            <a:r>
              <a:rPr lang="en-US" dirty="0" smtClean="0"/>
              <a:t>XPath </a:t>
            </a:r>
            <a:r>
              <a:rPr lang="en-US" dirty="0"/>
              <a:t>models an XML document as a </a:t>
            </a:r>
            <a:r>
              <a:rPr lang="en-US" b="1" u="sng" dirty="0"/>
              <a:t>tree of </a:t>
            </a:r>
            <a:r>
              <a:rPr lang="en-US" b="1" u="sng" dirty="0" smtClean="0"/>
              <a:t>nodes</a:t>
            </a:r>
          </a:p>
          <a:p>
            <a:pPr marL="214313" indent="-214313">
              <a:buFontTx/>
              <a:buChar char="-"/>
            </a:pPr>
            <a:r>
              <a:rPr lang="en-US" dirty="0" smtClean="0"/>
              <a:t>relative </a:t>
            </a:r>
            <a:r>
              <a:rPr lang="en-US" dirty="0"/>
              <a:t>location path consists of a sequence of one or more </a:t>
            </a:r>
            <a:r>
              <a:rPr lang="en-US" b="1" u="sng" dirty="0"/>
              <a:t>location steps</a:t>
            </a:r>
            <a:r>
              <a:rPr lang="en-US" b="1" dirty="0"/>
              <a:t> </a:t>
            </a:r>
            <a:r>
              <a:rPr lang="en-US" dirty="0"/>
              <a:t>separated by </a:t>
            </a:r>
            <a:r>
              <a:rPr lang="en-US" dirty="0" smtClean="0"/>
              <a:t>“/”</a:t>
            </a:r>
            <a:endParaRPr lang="en-US" dirty="0" smtClean="0"/>
          </a:p>
          <a:p>
            <a:pPr marL="214313" indent="-214313">
              <a:buFontTx/>
              <a:buChar char="-"/>
            </a:pPr>
            <a:endParaRPr lang="en-US" sz="1600" dirty="0"/>
          </a:p>
          <a:p>
            <a:r>
              <a:rPr lang="en-US" sz="1600" b="1" dirty="0"/>
              <a:t>A location step has three parts</a:t>
            </a:r>
            <a:r>
              <a:rPr lang="en-US" sz="1600" b="1" dirty="0" smtClean="0"/>
              <a:t>:</a:t>
            </a:r>
          </a:p>
          <a:p>
            <a:r>
              <a:rPr lang="en-US" b="1" u="sng" dirty="0" smtClean="0"/>
              <a:t>axis</a:t>
            </a:r>
            <a:r>
              <a:rPr lang="en-US" dirty="0" smtClean="0"/>
              <a:t> - specifies </a:t>
            </a:r>
            <a:r>
              <a:rPr lang="en-US" dirty="0"/>
              <a:t>the tree relationship between the nodes selected by the location step and the context </a:t>
            </a:r>
            <a:r>
              <a:rPr lang="en-US" dirty="0" smtClean="0"/>
              <a:t>node</a:t>
            </a:r>
          </a:p>
          <a:p>
            <a:r>
              <a:rPr lang="en-US" b="1" u="sng" dirty="0"/>
              <a:t>node test</a:t>
            </a:r>
            <a:r>
              <a:rPr lang="en-US" b="1" dirty="0"/>
              <a:t> </a:t>
            </a:r>
            <a:r>
              <a:rPr lang="en-US" dirty="0"/>
              <a:t>- specifies the </a:t>
            </a:r>
            <a:r>
              <a:rPr lang="en-US" dirty="0" smtClean="0"/>
              <a:t>node </a:t>
            </a:r>
            <a:r>
              <a:rPr lang="en-US" dirty="0"/>
              <a:t>type and expanded-name of the nodes selected by the location </a:t>
            </a:r>
            <a:r>
              <a:rPr lang="en-US" dirty="0" smtClean="0"/>
              <a:t>step</a:t>
            </a:r>
          </a:p>
          <a:p>
            <a:r>
              <a:rPr lang="en-US" dirty="0"/>
              <a:t>zero or more </a:t>
            </a:r>
            <a:r>
              <a:rPr lang="en-US" b="1" u="sng" dirty="0" smtClean="0"/>
              <a:t>predicates</a:t>
            </a:r>
            <a:r>
              <a:rPr lang="en-US" b="1" dirty="0" smtClean="0"/>
              <a:t> </a:t>
            </a:r>
            <a:r>
              <a:rPr lang="en-US" dirty="0" smtClean="0"/>
              <a:t>- </a:t>
            </a:r>
            <a:r>
              <a:rPr lang="en-US" dirty="0"/>
              <a:t>use arbitrary expressions to further refine the set of nodes selected by the location </a:t>
            </a:r>
            <a:r>
              <a:rPr lang="en-US" dirty="0" smtClean="0"/>
              <a:t>step</a:t>
            </a:r>
          </a:p>
          <a:p>
            <a:endParaRPr lang="en-US" dirty="0" smtClean="0"/>
          </a:p>
          <a:p>
            <a:r>
              <a:rPr lang="en-US" b="1" dirty="0"/>
              <a:t>/html/body/*/span[@class</a:t>
            </a:r>
            <a:r>
              <a:rPr lang="en-US" b="1" dirty="0" smtClean="0"/>
              <a:t>] (full </a:t>
            </a:r>
            <a:r>
              <a:rPr lang="en-US" b="1" dirty="0"/>
              <a:t>/child::html/child::body/child::*/child::span[attribute::class]</a:t>
            </a:r>
            <a:r>
              <a:rPr lang="en-US" b="1" dirty="0" smtClean="0"/>
              <a:t>)</a:t>
            </a:r>
            <a:endParaRPr lang="en-US" dirty="0"/>
          </a:p>
          <a:p>
            <a:endParaRPr lang="en-US" dirty="0"/>
          </a:p>
          <a:p>
            <a:r>
              <a:rPr lang="en-US" i="1" dirty="0" smtClean="0"/>
              <a:t>More examples:</a:t>
            </a:r>
          </a:p>
          <a:p>
            <a:r>
              <a:rPr lang="en-US" dirty="0"/>
              <a:t>child::para </a:t>
            </a:r>
            <a:r>
              <a:rPr lang="en-US" dirty="0" smtClean="0"/>
              <a:t>- selects </a:t>
            </a:r>
            <a:r>
              <a:rPr lang="en-US" dirty="0"/>
              <a:t>the para element children of the context node</a:t>
            </a:r>
          </a:p>
          <a:p>
            <a:r>
              <a:rPr lang="en-US" dirty="0" smtClean="0"/>
              <a:t>child</a:t>
            </a:r>
            <a:r>
              <a:rPr lang="en-US" dirty="0"/>
              <a:t>::* </a:t>
            </a:r>
            <a:r>
              <a:rPr lang="en-US" dirty="0" smtClean="0"/>
              <a:t>- selects </a:t>
            </a:r>
            <a:r>
              <a:rPr lang="en-US" dirty="0"/>
              <a:t>all element children of the context node</a:t>
            </a:r>
          </a:p>
          <a:p>
            <a:r>
              <a:rPr lang="en-US" dirty="0" smtClean="0"/>
              <a:t>child</a:t>
            </a:r>
            <a:r>
              <a:rPr lang="en-US" dirty="0"/>
              <a:t>::text() </a:t>
            </a:r>
            <a:r>
              <a:rPr lang="en-US" dirty="0" smtClean="0"/>
              <a:t>- selects </a:t>
            </a:r>
            <a:r>
              <a:rPr lang="en-US" dirty="0"/>
              <a:t>all text node children of the context </a:t>
            </a:r>
            <a:r>
              <a:rPr lang="en-US" dirty="0" smtClean="0"/>
              <a:t>node</a:t>
            </a:r>
          </a:p>
          <a:p>
            <a:endParaRPr lang="en-US" dirty="0" smtClean="0"/>
          </a:p>
        </p:txBody>
      </p:sp>
      <p:pic>
        <p:nvPicPr>
          <p:cNvPr id="11267" name="Picture 3" descr="http://blog.dreamix.eu/wp-content/uploads/2015/03/xpath_logo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7982" y="897564"/>
            <a:ext cx="1203869" cy="597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5196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0" y="0"/>
            <a:ext cx="9144000" cy="585216"/>
          </a:xfrm>
        </p:spPr>
        <p:txBody>
          <a:bodyPr>
            <a:normAutofit/>
          </a:bodyPr>
          <a:lstStyle/>
          <a:p>
            <a:r>
              <a:rPr lang="en-US" dirty="0" smtClean="0"/>
              <a:t>MODULE 6 : AGENDA</a:t>
            </a:r>
            <a:endParaRPr lang="en-US" dirty="0"/>
          </a:p>
        </p:txBody>
      </p:sp>
      <p:sp>
        <p:nvSpPr>
          <p:cNvPr id="32" name="Rectangle 31"/>
          <p:cNvSpPr/>
          <p:nvPr/>
        </p:nvSpPr>
        <p:spPr>
          <a:xfrm>
            <a:off x="0" y="611030"/>
            <a:ext cx="9144000" cy="278376"/>
          </a:xfrm>
          <a:prstGeom prst="rect">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grpSp>
        <p:nvGrpSpPr>
          <p:cNvPr id="33" name="Group 32"/>
          <p:cNvGrpSpPr/>
          <p:nvPr/>
        </p:nvGrpSpPr>
        <p:grpSpPr>
          <a:xfrm>
            <a:off x="3076895" y="611030"/>
            <a:ext cx="1964" cy="4166864"/>
            <a:chOff x="2286000" y="939800"/>
            <a:chExt cx="2618" cy="5555818"/>
          </a:xfrm>
        </p:grpSpPr>
        <p:cxnSp>
          <p:nvCxnSpPr>
            <p:cNvPr id="34" name="Straight Connector 33"/>
            <p:cNvCxnSpPr/>
            <p:nvPr/>
          </p:nvCxnSpPr>
          <p:spPr>
            <a:xfrm flipV="1">
              <a:off x="2286000" y="939800"/>
              <a:ext cx="0" cy="371169"/>
            </a:xfrm>
            <a:prstGeom prst="line">
              <a:avLst/>
            </a:prstGeom>
            <a:ln w="12700">
              <a:solidFill>
                <a:schemeClr val="bg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2286429" y="1310970"/>
              <a:ext cx="2189" cy="5184648"/>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grpSp>
      <p:sp>
        <p:nvSpPr>
          <p:cNvPr id="36" name="Oval 35"/>
          <p:cNvSpPr/>
          <p:nvPr/>
        </p:nvSpPr>
        <p:spPr>
          <a:xfrm>
            <a:off x="1318032" y="796855"/>
            <a:ext cx="348437" cy="348437"/>
          </a:xfrm>
          <a:prstGeom prst="ellipse">
            <a:avLst/>
          </a:prstGeom>
          <a:solidFill>
            <a:srgbClr val="A3C644"/>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0574" rIns="0" rtlCol="0" anchor="ctr" anchorCtr="0"/>
          <a:lstStyle/>
          <a:p>
            <a:pPr algn="ctr"/>
            <a:r>
              <a:rPr lang="en-US" sz="1500" dirty="0">
                <a:solidFill>
                  <a:schemeClr val="bg1"/>
                </a:solidFill>
                <a:latin typeface="Arial Black"/>
                <a:cs typeface="Arial Black"/>
              </a:rPr>
              <a:t>1</a:t>
            </a:r>
            <a:endParaRPr lang="en-US" sz="1500" dirty="0">
              <a:solidFill>
                <a:schemeClr val="bg1"/>
              </a:solidFill>
              <a:latin typeface="Arial Black"/>
              <a:cs typeface="Arial Black"/>
            </a:endParaRPr>
          </a:p>
        </p:txBody>
      </p:sp>
      <p:sp>
        <p:nvSpPr>
          <p:cNvPr id="37" name="TextBox 36"/>
          <p:cNvSpPr txBox="1"/>
          <p:nvPr/>
        </p:nvSpPr>
        <p:spPr>
          <a:xfrm>
            <a:off x="768808" y="1238566"/>
            <a:ext cx="1453692" cy="271869"/>
          </a:xfrm>
          <a:prstGeom prst="rect">
            <a:avLst/>
          </a:prstGeom>
          <a:noFill/>
        </p:spPr>
        <p:txBody>
          <a:bodyPr wrap="square" rtlCol="0">
            <a:spAutoFit/>
          </a:bodyPr>
          <a:lstStyle/>
          <a:p>
            <a:pPr algn="ctr">
              <a:lnSpc>
                <a:spcPts val="1350"/>
              </a:lnSpc>
            </a:pPr>
            <a:r>
              <a:rPr lang="en-US" sz="1200" cap="all" dirty="0">
                <a:solidFill>
                  <a:srgbClr val="444444"/>
                </a:solidFill>
                <a:latin typeface="Arial Black"/>
                <a:cs typeface="Arial Black"/>
              </a:rPr>
              <a:t>Lecture 1</a:t>
            </a:r>
            <a:endParaRPr lang="en-US" sz="1200" cap="all" dirty="0">
              <a:solidFill>
                <a:srgbClr val="444444"/>
              </a:solidFill>
              <a:latin typeface="Arial Black"/>
              <a:cs typeface="Arial Black"/>
            </a:endParaRPr>
          </a:p>
        </p:txBody>
      </p:sp>
      <p:sp>
        <p:nvSpPr>
          <p:cNvPr id="38" name="TextBox 37"/>
          <p:cNvSpPr txBox="1"/>
          <p:nvPr/>
        </p:nvSpPr>
        <p:spPr>
          <a:xfrm>
            <a:off x="546887" y="1738383"/>
            <a:ext cx="2343150" cy="1862048"/>
          </a:xfrm>
          <a:prstGeom prst="rect">
            <a:avLst/>
          </a:prstGeom>
          <a:noFill/>
        </p:spPr>
        <p:txBody>
          <a:bodyPr wrap="square" rtlCol="0">
            <a:spAutoFit/>
          </a:bodyPr>
          <a:lstStyle/>
          <a:p>
            <a:pPr marL="128588" indent="-128588">
              <a:lnSpc>
                <a:spcPts val="1400"/>
              </a:lnSpc>
              <a:spcAft>
                <a:spcPts val="975"/>
              </a:spcAft>
              <a:buClr>
                <a:srgbClr val="2FC2D9"/>
              </a:buClr>
              <a:buFont typeface="Arial"/>
              <a:buChar char="•"/>
            </a:pPr>
            <a:r>
              <a:rPr lang="en-US" dirty="0" smtClean="0"/>
              <a:t>Overview: what </a:t>
            </a:r>
            <a:r>
              <a:rPr lang="en-US" dirty="0"/>
              <a:t>is </a:t>
            </a:r>
            <a:r>
              <a:rPr lang="en-US" dirty="0" smtClean="0"/>
              <a:t>WebDriver?</a:t>
            </a:r>
          </a:p>
          <a:p>
            <a:pPr marL="128588" indent="-128588">
              <a:lnSpc>
                <a:spcPts val="1200"/>
              </a:lnSpc>
              <a:spcAft>
                <a:spcPts val="975"/>
              </a:spcAft>
              <a:buClr>
                <a:srgbClr val="2FC2D9"/>
              </a:buClr>
              <a:buFont typeface="Arial"/>
              <a:buChar char="•"/>
            </a:pPr>
            <a:r>
              <a:rPr lang="en-US" dirty="0" smtClean="0"/>
              <a:t>How </a:t>
            </a:r>
            <a:r>
              <a:rPr lang="en-US" dirty="0"/>
              <a:t>it </a:t>
            </a:r>
            <a:r>
              <a:rPr lang="en-US" dirty="0" smtClean="0"/>
              <a:t>works?</a:t>
            </a:r>
          </a:p>
          <a:p>
            <a:pPr marL="128588" indent="-128588">
              <a:lnSpc>
                <a:spcPts val="1200"/>
              </a:lnSpc>
              <a:spcAft>
                <a:spcPts val="975"/>
              </a:spcAft>
              <a:buClr>
                <a:srgbClr val="2FC2D9"/>
              </a:buClr>
              <a:buFont typeface="Arial"/>
              <a:buChar char="•"/>
            </a:pPr>
            <a:r>
              <a:rPr lang="en-US" dirty="0" smtClean="0"/>
              <a:t>WebDriver API </a:t>
            </a:r>
          </a:p>
          <a:p>
            <a:pPr marL="128588" indent="-128588">
              <a:lnSpc>
                <a:spcPts val="1200"/>
              </a:lnSpc>
              <a:spcAft>
                <a:spcPts val="975"/>
              </a:spcAft>
              <a:buClr>
                <a:srgbClr val="2FC2D9"/>
              </a:buClr>
              <a:buFont typeface="Arial"/>
              <a:buChar char="•"/>
            </a:pPr>
            <a:r>
              <a:rPr lang="en-US" dirty="0" smtClean="0"/>
              <a:t>Locators</a:t>
            </a:r>
            <a:endParaRPr lang="en-US" dirty="0"/>
          </a:p>
          <a:p>
            <a:pPr marL="128588" indent="-128588">
              <a:lnSpc>
                <a:spcPts val="1200"/>
              </a:lnSpc>
              <a:spcAft>
                <a:spcPts val="975"/>
              </a:spcAft>
              <a:buClr>
                <a:srgbClr val="2FC2D9"/>
              </a:buClr>
              <a:buFont typeface="Arial"/>
              <a:buChar char="•"/>
            </a:pPr>
            <a:r>
              <a:rPr lang="en-US" dirty="0" smtClean="0"/>
              <a:t>Synchronization</a:t>
            </a:r>
          </a:p>
          <a:p>
            <a:pPr marL="128588" indent="-128588">
              <a:lnSpc>
                <a:spcPts val="1200"/>
              </a:lnSpc>
              <a:spcAft>
                <a:spcPts val="975"/>
              </a:spcAft>
              <a:buClr>
                <a:srgbClr val="2FC2D9"/>
              </a:buClr>
              <a:buFont typeface="Arial"/>
              <a:buChar char="•"/>
            </a:pPr>
            <a:r>
              <a:rPr lang="en-US" dirty="0" smtClean="0"/>
              <a:t>Specials</a:t>
            </a:r>
            <a:endParaRPr lang="en-US" dirty="0"/>
          </a:p>
        </p:txBody>
      </p:sp>
      <p:grpSp>
        <p:nvGrpSpPr>
          <p:cNvPr id="39" name="Group 38"/>
          <p:cNvGrpSpPr/>
          <p:nvPr/>
        </p:nvGrpSpPr>
        <p:grpSpPr>
          <a:xfrm>
            <a:off x="6153791" y="611030"/>
            <a:ext cx="689" cy="4166862"/>
            <a:chOff x="4572000" y="939800"/>
            <a:chExt cx="919" cy="5555816"/>
          </a:xfrm>
        </p:grpSpPr>
        <p:cxnSp>
          <p:nvCxnSpPr>
            <p:cNvPr id="40" name="Straight Connector 39"/>
            <p:cNvCxnSpPr/>
            <p:nvPr/>
          </p:nvCxnSpPr>
          <p:spPr>
            <a:xfrm flipV="1">
              <a:off x="4572000" y="939800"/>
              <a:ext cx="0" cy="371169"/>
            </a:xfrm>
            <a:prstGeom prst="line">
              <a:avLst/>
            </a:prstGeom>
            <a:ln w="12700">
              <a:solidFill>
                <a:schemeClr val="bg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4572919" y="1310968"/>
              <a:ext cx="0" cy="5184648"/>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grpSp>
      <p:sp>
        <p:nvSpPr>
          <p:cNvPr id="42" name="Oval 41"/>
          <p:cNvSpPr/>
          <p:nvPr/>
        </p:nvSpPr>
        <p:spPr>
          <a:xfrm>
            <a:off x="4468041" y="796855"/>
            <a:ext cx="348437" cy="348437"/>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0574" rIns="0" rtlCol="0" anchor="ctr" anchorCtr="0"/>
          <a:lstStyle/>
          <a:p>
            <a:pPr algn="ctr"/>
            <a:r>
              <a:rPr lang="en-US" sz="1500" b="1" dirty="0">
                <a:solidFill>
                  <a:schemeClr val="bg1"/>
                </a:solidFill>
                <a:latin typeface="Arial Black"/>
                <a:cs typeface="Arial Black"/>
              </a:rPr>
              <a:t>2</a:t>
            </a:r>
            <a:endParaRPr lang="en-US" sz="1500" b="1" dirty="0">
              <a:solidFill>
                <a:schemeClr val="bg1"/>
              </a:solidFill>
              <a:latin typeface="Arial Black"/>
              <a:cs typeface="Arial Black"/>
            </a:endParaRPr>
          </a:p>
        </p:txBody>
      </p:sp>
      <p:sp>
        <p:nvSpPr>
          <p:cNvPr id="44" name="TextBox 43"/>
          <p:cNvSpPr txBox="1"/>
          <p:nvPr/>
        </p:nvSpPr>
        <p:spPr>
          <a:xfrm>
            <a:off x="3918818" y="1238566"/>
            <a:ext cx="1453692" cy="271869"/>
          </a:xfrm>
          <a:prstGeom prst="rect">
            <a:avLst/>
          </a:prstGeom>
          <a:noFill/>
        </p:spPr>
        <p:txBody>
          <a:bodyPr wrap="square" rtlCol="0">
            <a:spAutoFit/>
          </a:bodyPr>
          <a:lstStyle/>
          <a:p>
            <a:pPr algn="ctr">
              <a:lnSpc>
                <a:spcPts val="1350"/>
              </a:lnSpc>
            </a:pPr>
            <a:r>
              <a:rPr lang="en-US" sz="1200" cap="all" dirty="0">
                <a:solidFill>
                  <a:srgbClr val="444444"/>
                </a:solidFill>
                <a:latin typeface="Arial Black"/>
                <a:cs typeface="Arial Black"/>
              </a:rPr>
              <a:t>Lecture </a:t>
            </a:r>
            <a:r>
              <a:rPr lang="en-US" sz="1200" cap="all" dirty="0">
                <a:solidFill>
                  <a:srgbClr val="444444"/>
                </a:solidFill>
                <a:latin typeface="Arial Black"/>
                <a:cs typeface="Arial Black"/>
              </a:rPr>
              <a:t>2</a:t>
            </a:r>
            <a:endParaRPr lang="en-US" sz="1200" cap="all" dirty="0">
              <a:solidFill>
                <a:srgbClr val="444444"/>
              </a:solidFill>
              <a:latin typeface="Arial Black"/>
              <a:cs typeface="Arial Black"/>
            </a:endParaRPr>
          </a:p>
        </p:txBody>
      </p:sp>
      <p:sp>
        <p:nvSpPr>
          <p:cNvPr id="50" name="Oval 49"/>
          <p:cNvSpPr/>
          <p:nvPr/>
        </p:nvSpPr>
        <p:spPr>
          <a:xfrm>
            <a:off x="7513236" y="796855"/>
            <a:ext cx="348437" cy="348437"/>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0574" rIns="0" rtlCol="0" anchor="ctr" anchorCtr="0"/>
          <a:lstStyle/>
          <a:p>
            <a:pPr algn="ctr"/>
            <a:r>
              <a:rPr lang="en-US" sz="1500" b="1" dirty="0">
                <a:solidFill>
                  <a:schemeClr val="bg1"/>
                </a:solidFill>
                <a:latin typeface="Arial Black"/>
                <a:cs typeface="Arial Black"/>
              </a:rPr>
              <a:t>3</a:t>
            </a:r>
            <a:endParaRPr lang="en-US" sz="1500" b="1" dirty="0">
              <a:solidFill>
                <a:schemeClr val="bg1"/>
              </a:solidFill>
              <a:latin typeface="Arial Black"/>
              <a:cs typeface="Arial Black"/>
            </a:endParaRPr>
          </a:p>
        </p:txBody>
      </p:sp>
      <p:sp>
        <p:nvSpPr>
          <p:cNvPr id="55" name="TextBox 54"/>
          <p:cNvSpPr txBox="1"/>
          <p:nvPr/>
        </p:nvSpPr>
        <p:spPr>
          <a:xfrm>
            <a:off x="6964012" y="1238566"/>
            <a:ext cx="1453692" cy="271869"/>
          </a:xfrm>
          <a:prstGeom prst="rect">
            <a:avLst/>
          </a:prstGeom>
          <a:noFill/>
        </p:spPr>
        <p:txBody>
          <a:bodyPr wrap="square" rtlCol="0">
            <a:spAutoFit/>
          </a:bodyPr>
          <a:lstStyle/>
          <a:p>
            <a:pPr algn="ctr">
              <a:lnSpc>
                <a:spcPts val="1350"/>
              </a:lnSpc>
            </a:pPr>
            <a:r>
              <a:rPr lang="en-US" sz="1200" cap="all" dirty="0">
                <a:solidFill>
                  <a:srgbClr val="444444"/>
                </a:solidFill>
                <a:latin typeface="Arial Black"/>
                <a:cs typeface="Arial Black"/>
              </a:rPr>
              <a:t>Lecture </a:t>
            </a:r>
            <a:r>
              <a:rPr lang="en-US" sz="1200" cap="all" dirty="0">
                <a:solidFill>
                  <a:srgbClr val="444444"/>
                </a:solidFill>
                <a:latin typeface="Arial Black"/>
                <a:cs typeface="Arial Black"/>
              </a:rPr>
              <a:t>3</a:t>
            </a:r>
            <a:endParaRPr lang="en-US" sz="1200" cap="all" dirty="0">
              <a:solidFill>
                <a:srgbClr val="444444"/>
              </a:solidFill>
              <a:latin typeface="Arial Black"/>
              <a:cs typeface="Arial Black"/>
            </a:endParaRPr>
          </a:p>
        </p:txBody>
      </p:sp>
      <p:sp>
        <p:nvSpPr>
          <p:cNvPr id="24" name="TextBox 23"/>
          <p:cNvSpPr txBox="1"/>
          <p:nvPr/>
        </p:nvSpPr>
        <p:spPr>
          <a:xfrm>
            <a:off x="3470684" y="1738383"/>
            <a:ext cx="2343150" cy="810478"/>
          </a:xfrm>
          <a:prstGeom prst="rect">
            <a:avLst/>
          </a:prstGeom>
          <a:noFill/>
        </p:spPr>
        <p:txBody>
          <a:bodyPr wrap="square" rtlCol="0">
            <a:spAutoFit/>
          </a:bodyPr>
          <a:lstStyle/>
          <a:p>
            <a:pPr marL="128588" indent="-128588">
              <a:lnSpc>
                <a:spcPts val="1200"/>
              </a:lnSpc>
              <a:spcAft>
                <a:spcPts val="975"/>
              </a:spcAft>
              <a:buClr>
                <a:srgbClr val="2FC2D9"/>
              </a:buClr>
              <a:buFont typeface="Arial"/>
              <a:buChar char="•"/>
            </a:pPr>
            <a:r>
              <a:rPr lang="en-US" dirty="0" smtClean="0"/>
              <a:t>Page </a:t>
            </a:r>
            <a:r>
              <a:rPr lang="en-US" dirty="0"/>
              <a:t>Object </a:t>
            </a:r>
            <a:r>
              <a:rPr lang="en-US" dirty="0" smtClean="0"/>
              <a:t>Pattern</a:t>
            </a:r>
          </a:p>
          <a:p>
            <a:pPr marL="128588" indent="-128588">
              <a:lnSpc>
                <a:spcPts val="1200"/>
              </a:lnSpc>
              <a:spcAft>
                <a:spcPts val="975"/>
              </a:spcAft>
              <a:buClr>
                <a:srgbClr val="2FC2D9"/>
              </a:buClr>
              <a:buFont typeface="Arial"/>
              <a:buChar char="•"/>
            </a:pPr>
            <a:r>
              <a:rPr lang="en-US" dirty="0" smtClean="0"/>
              <a:t>Page </a:t>
            </a:r>
            <a:r>
              <a:rPr lang="en-US" dirty="0"/>
              <a:t>Factory Pattern</a:t>
            </a:r>
          </a:p>
          <a:p>
            <a:pPr marL="128588" indent="-128588">
              <a:lnSpc>
                <a:spcPts val="1200"/>
              </a:lnSpc>
              <a:spcAft>
                <a:spcPts val="975"/>
              </a:spcAft>
              <a:buClr>
                <a:srgbClr val="2FC2D9"/>
              </a:buClr>
              <a:buFont typeface="Arial"/>
              <a:buChar char="•"/>
            </a:pPr>
            <a:endParaRPr lang="en-US" dirty="0"/>
          </a:p>
        </p:txBody>
      </p:sp>
      <p:sp>
        <p:nvSpPr>
          <p:cNvPr id="25" name="TextBox 24"/>
          <p:cNvSpPr txBox="1"/>
          <p:nvPr/>
        </p:nvSpPr>
        <p:spPr>
          <a:xfrm>
            <a:off x="6495127" y="1700264"/>
            <a:ext cx="2343150" cy="1374735"/>
          </a:xfrm>
          <a:prstGeom prst="rect">
            <a:avLst/>
          </a:prstGeom>
          <a:noFill/>
        </p:spPr>
        <p:txBody>
          <a:bodyPr wrap="square" rtlCol="0">
            <a:spAutoFit/>
          </a:bodyPr>
          <a:lstStyle/>
          <a:p>
            <a:pPr marL="128588" indent="-128588">
              <a:lnSpc>
                <a:spcPts val="1200"/>
              </a:lnSpc>
              <a:spcAft>
                <a:spcPts val="975"/>
              </a:spcAft>
              <a:buClr>
                <a:srgbClr val="2FC2D9"/>
              </a:buClr>
              <a:buFont typeface="Arial"/>
              <a:buChar char="•"/>
            </a:pPr>
            <a:r>
              <a:rPr lang="en-US" dirty="0" smtClean="0"/>
              <a:t>Actions</a:t>
            </a:r>
          </a:p>
          <a:p>
            <a:pPr marL="128588" indent="-128588">
              <a:lnSpc>
                <a:spcPts val="1200"/>
              </a:lnSpc>
              <a:spcAft>
                <a:spcPts val="975"/>
              </a:spcAft>
              <a:buClr>
                <a:srgbClr val="2FC2D9"/>
              </a:buClr>
              <a:buFont typeface="Arial"/>
              <a:buChar char="•"/>
            </a:pPr>
            <a:r>
              <a:rPr lang="en-US" dirty="0" smtClean="0"/>
              <a:t>JavaScript executor</a:t>
            </a:r>
          </a:p>
          <a:p>
            <a:pPr marL="128588" indent="-128588">
              <a:lnSpc>
                <a:spcPts val="1200"/>
              </a:lnSpc>
              <a:spcAft>
                <a:spcPts val="975"/>
              </a:spcAft>
              <a:buClr>
                <a:srgbClr val="2FC2D9"/>
              </a:buClr>
              <a:buFont typeface="Arial"/>
              <a:buChar char="•"/>
            </a:pPr>
            <a:r>
              <a:rPr lang="en-US" dirty="0" smtClean="0"/>
              <a:t>Remote Execution</a:t>
            </a:r>
          </a:p>
          <a:p>
            <a:pPr marL="128588" indent="-128588">
              <a:lnSpc>
                <a:spcPts val="1200"/>
              </a:lnSpc>
              <a:spcAft>
                <a:spcPts val="975"/>
              </a:spcAft>
              <a:buClr>
                <a:srgbClr val="2FC2D9"/>
              </a:buClr>
              <a:buFont typeface="Arial"/>
              <a:buChar char="•"/>
            </a:pPr>
            <a:r>
              <a:rPr lang="en-US" dirty="0" err="1" smtClean="0"/>
              <a:t>Selenuim</a:t>
            </a:r>
            <a:r>
              <a:rPr lang="en-US" dirty="0" smtClean="0"/>
              <a:t> </a:t>
            </a:r>
            <a:r>
              <a:rPr lang="en-US" dirty="0"/>
              <a:t>Grid</a:t>
            </a:r>
          </a:p>
          <a:p>
            <a:pPr marL="128588" indent="-128588">
              <a:lnSpc>
                <a:spcPts val="1200"/>
              </a:lnSpc>
              <a:spcAft>
                <a:spcPts val="975"/>
              </a:spcAft>
              <a:buClr>
                <a:srgbClr val="2FC2D9"/>
              </a:buClr>
              <a:buFont typeface="Arial"/>
              <a:buChar char="•"/>
            </a:pPr>
            <a:endParaRPr lang="en-US" dirty="0"/>
          </a:p>
        </p:txBody>
      </p:sp>
    </p:spTree>
    <p:extLst>
      <p:ext uri="{BB962C8B-B14F-4D97-AF65-F5344CB8AC3E}">
        <p14:creationId xmlns:p14="http://schemas.microsoft.com/office/powerpoint/2010/main" val="23409127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4. LOCATORS. XPATH AXES</a:t>
            </a:r>
            <a:endParaRPr lang="en-US" dirty="0"/>
          </a:p>
        </p:txBody>
      </p:sp>
      <p:graphicFrame>
        <p:nvGraphicFramePr>
          <p:cNvPr id="6" name="Таблица 5"/>
          <p:cNvGraphicFramePr>
            <a:graphicFrameLocks noGrp="1"/>
          </p:cNvGraphicFramePr>
          <p:nvPr>
            <p:extLst>
              <p:ext uri="{D42A27DB-BD31-4B8C-83A1-F6EECF244321}">
                <p14:modId xmlns:p14="http://schemas.microsoft.com/office/powerpoint/2010/main" val="4150987898"/>
              </p:ext>
            </p:extLst>
          </p:nvPr>
        </p:nvGraphicFramePr>
        <p:xfrm>
          <a:off x="1016000" y="775090"/>
          <a:ext cx="6858000" cy="2198370"/>
        </p:xfrm>
        <a:graphic>
          <a:graphicData uri="http://schemas.openxmlformats.org/drawingml/2006/table">
            <a:tbl>
              <a:tblPr firstRow="1" bandRow="1">
                <a:tableStyleId>{0660B408-B3CF-4A94-85FC-2B1E0A45F4A2}</a:tableStyleId>
              </a:tblPr>
              <a:tblGrid>
                <a:gridCol w="1052736"/>
                <a:gridCol w="5805264"/>
              </a:tblGrid>
              <a:tr h="278130">
                <a:tc>
                  <a:txBody>
                    <a:bodyPr/>
                    <a:lstStyle/>
                    <a:p>
                      <a:pPr algn="ctr"/>
                      <a:r>
                        <a:rPr lang="en-US" sz="1200" dirty="0" smtClean="0"/>
                        <a:t>Axis Name</a:t>
                      </a:r>
                      <a:endParaRPr lang="en-US" sz="1200" dirty="0"/>
                    </a:p>
                  </a:txBody>
                  <a:tcPr marL="68580" marR="68580" marT="34290" marB="34290"/>
                </a:tc>
                <a:tc>
                  <a:txBody>
                    <a:bodyPr/>
                    <a:lstStyle/>
                    <a:p>
                      <a:pPr algn="ctr"/>
                      <a:r>
                        <a:rPr lang="en-US" sz="1200" dirty="0" smtClean="0"/>
                        <a:t>Result</a:t>
                      </a:r>
                      <a:endParaRPr lang="en-US" sz="1200" dirty="0"/>
                    </a:p>
                  </a:txBody>
                  <a:tcPr marL="68580" marR="68580" marT="34290" marB="34290"/>
                </a:tc>
              </a:tr>
              <a:tr h="278130">
                <a:tc>
                  <a:txBody>
                    <a:bodyPr/>
                    <a:lstStyle/>
                    <a:p>
                      <a:r>
                        <a:rPr lang="en-US" sz="1100" dirty="0" smtClean="0"/>
                        <a:t>ancestor</a:t>
                      </a:r>
                      <a:endParaRPr lang="en-US" sz="1100" dirty="0"/>
                    </a:p>
                  </a:txBody>
                  <a:tcPr marL="68580" marR="68580" marT="34290" marB="34290"/>
                </a:tc>
                <a:tc>
                  <a:txBody>
                    <a:bodyPr/>
                    <a:lstStyle/>
                    <a:p>
                      <a:r>
                        <a:rPr lang="en-US" sz="1100" dirty="0" smtClean="0"/>
                        <a:t>Select all ancestors (parent, grandparent, etc.)</a:t>
                      </a:r>
                      <a:r>
                        <a:rPr lang="en-US" sz="1100" baseline="0" dirty="0" smtClean="0"/>
                        <a:t> of the current node</a:t>
                      </a:r>
                      <a:endParaRPr lang="en-US" sz="1100" dirty="0"/>
                    </a:p>
                  </a:txBody>
                  <a:tcPr marL="68580" marR="68580" marT="34290" marB="34290"/>
                </a:tc>
              </a:tr>
              <a:tr h="278130">
                <a:tc>
                  <a:txBody>
                    <a:bodyPr/>
                    <a:lstStyle/>
                    <a:p>
                      <a:r>
                        <a:rPr lang="en-US" sz="1100" dirty="0" smtClean="0"/>
                        <a:t>attribute</a:t>
                      </a:r>
                      <a:endParaRPr lang="en-US" sz="1100" dirty="0"/>
                    </a:p>
                  </a:txBody>
                  <a:tcPr marL="68580" marR="68580" marT="34290" marB="34290"/>
                </a:tc>
                <a:tc>
                  <a:txBody>
                    <a:bodyPr/>
                    <a:lstStyle/>
                    <a:p>
                      <a:r>
                        <a:rPr lang="en-US" sz="1100" dirty="0" smtClean="0"/>
                        <a:t>Selects all attributes of the current node</a:t>
                      </a:r>
                      <a:endParaRPr lang="en-US" sz="1100" dirty="0"/>
                    </a:p>
                  </a:txBody>
                  <a:tcPr marL="68580" marR="68580" marT="34290" marB="34290"/>
                </a:tc>
              </a:tr>
              <a:tr h="278130">
                <a:tc>
                  <a:txBody>
                    <a:bodyPr/>
                    <a:lstStyle/>
                    <a:p>
                      <a:r>
                        <a:rPr lang="en-US" sz="1100" dirty="0" smtClean="0"/>
                        <a:t>child</a:t>
                      </a:r>
                      <a:endParaRPr lang="en-US" sz="1100" dirty="0"/>
                    </a:p>
                  </a:txBody>
                  <a:tcPr marL="68580" marR="68580" marT="34290" marB="34290"/>
                </a:tc>
                <a:tc>
                  <a:txBody>
                    <a:bodyPr/>
                    <a:lstStyle/>
                    <a:p>
                      <a:r>
                        <a:rPr lang="en-US" sz="1100" dirty="0" smtClean="0"/>
                        <a:t>Select all children of the current node</a:t>
                      </a:r>
                      <a:endParaRPr lang="en-US" sz="1100" dirty="0"/>
                    </a:p>
                  </a:txBody>
                  <a:tcPr marL="68580" marR="68580" marT="34290" marB="34290"/>
                </a:tc>
              </a:tr>
              <a:tr h="278130">
                <a:tc>
                  <a:txBody>
                    <a:bodyPr/>
                    <a:lstStyle/>
                    <a:p>
                      <a:r>
                        <a:rPr lang="en-US" sz="1100" dirty="0" smtClean="0"/>
                        <a:t>following</a:t>
                      </a:r>
                      <a:endParaRPr lang="en-US" sz="1100" dirty="0"/>
                    </a:p>
                  </a:txBody>
                  <a:tcPr marL="68580" marR="68580" marT="34290" marB="34290"/>
                </a:tc>
                <a:tc>
                  <a:txBody>
                    <a:bodyPr/>
                    <a:lstStyle/>
                    <a:p>
                      <a:r>
                        <a:rPr lang="en-US" sz="1100" dirty="0" smtClean="0"/>
                        <a:t>Selects everything</a:t>
                      </a:r>
                      <a:r>
                        <a:rPr lang="en-US" sz="1100" baseline="0" dirty="0" smtClean="0"/>
                        <a:t> in the document after the closing tag of the current node</a:t>
                      </a:r>
                      <a:endParaRPr lang="en-US" sz="1100" dirty="0"/>
                    </a:p>
                  </a:txBody>
                  <a:tcPr marL="68580" marR="68580" marT="34290" marB="34290"/>
                </a:tc>
              </a:tr>
              <a:tr h="388620">
                <a:tc>
                  <a:txBody>
                    <a:bodyPr/>
                    <a:lstStyle/>
                    <a:p>
                      <a:r>
                        <a:rPr lang="en-US" sz="1100" dirty="0" smtClean="0"/>
                        <a:t>following-sibling</a:t>
                      </a:r>
                      <a:endParaRPr lang="en-US" sz="1100" dirty="0"/>
                    </a:p>
                  </a:txBody>
                  <a:tcPr marL="68580" marR="68580" marT="34290" marB="34290"/>
                </a:tc>
                <a:tc>
                  <a:txBody>
                    <a:bodyPr/>
                    <a:lstStyle/>
                    <a:p>
                      <a:r>
                        <a:rPr lang="en-US" sz="1100" dirty="0" smtClean="0"/>
                        <a:t>Selects all siblings after the current</a:t>
                      </a:r>
                      <a:r>
                        <a:rPr lang="en-US" sz="1100" baseline="0" dirty="0" smtClean="0"/>
                        <a:t> node</a:t>
                      </a:r>
                      <a:endParaRPr lang="en-US" sz="1100" dirty="0"/>
                    </a:p>
                  </a:txBody>
                  <a:tcPr marL="68580" marR="68580" marT="34290" marB="34290"/>
                </a:tc>
              </a:tr>
              <a:tr h="388620">
                <a:tc>
                  <a:txBody>
                    <a:bodyPr/>
                    <a:lstStyle/>
                    <a:p>
                      <a:r>
                        <a:rPr lang="en-US" sz="1100" dirty="0" smtClean="0"/>
                        <a:t>preceding</a:t>
                      </a:r>
                      <a:endParaRPr lang="en-US" sz="1100" dirty="0"/>
                    </a:p>
                  </a:txBody>
                  <a:tcPr marL="68580" marR="68580" marT="34290" marB="34290"/>
                </a:tc>
                <a:tc>
                  <a:txBody>
                    <a:bodyPr/>
                    <a:lstStyle/>
                    <a:p>
                      <a:r>
                        <a:rPr lang="en-US" sz="1100" dirty="0" smtClean="0"/>
                        <a:t>Selects all nodes, that appear before the current node in the document, except ancestors,</a:t>
                      </a:r>
                      <a:r>
                        <a:rPr lang="en-US" sz="1100" baseline="0" dirty="0" smtClean="0"/>
                        <a:t> attribute nodes and namespace nodes</a:t>
                      </a:r>
                      <a:endParaRPr lang="en-US" sz="1100" dirty="0"/>
                    </a:p>
                  </a:txBody>
                  <a:tcPr marL="68580" marR="68580" marT="34290" marB="34290"/>
                </a:tc>
              </a:tr>
            </a:tbl>
          </a:graphicData>
        </a:graphic>
      </p:graphicFrame>
      <p:graphicFrame>
        <p:nvGraphicFramePr>
          <p:cNvPr id="7" name="Таблица 6"/>
          <p:cNvGraphicFramePr>
            <a:graphicFrameLocks noGrp="1"/>
          </p:cNvGraphicFramePr>
          <p:nvPr>
            <p:extLst>
              <p:ext uri="{D42A27DB-BD31-4B8C-83A1-F6EECF244321}">
                <p14:modId xmlns:p14="http://schemas.microsoft.com/office/powerpoint/2010/main" val="2698749038"/>
              </p:ext>
            </p:extLst>
          </p:nvPr>
        </p:nvGraphicFramePr>
        <p:xfrm>
          <a:off x="1016000" y="3038816"/>
          <a:ext cx="6901928" cy="1611630"/>
        </p:xfrm>
        <a:graphic>
          <a:graphicData uri="http://schemas.openxmlformats.org/drawingml/2006/table">
            <a:tbl>
              <a:tblPr firstRow="1" bandRow="1">
                <a:tableStyleId>{0660B408-B3CF-4A94-85FC-2B1E0A45F4A2}</a:tableStyleId>
              </a:tblPr>
              <a:tblGrid>
                <a:gridCol w="1663700"/>
                <a:gridCol w="5238228"/>
              </a:tblGrid>
              <a:tr h="278130">
                <a:tc>
                  <a:txBody>
                    <a:bodyPr/>
                    <a:lstStyle/>
                    <a:p>
                      <a:pPr algn="ctr"/>
                      <a:r>
                        <a:rPr lang="en-US" sz="1200" dirty="0" err="1" smtClean="0"/>
                        <a:t>Xpath</a:t>
                      </a:r>
                      <a:r>
                        <a:rPr lang="en-US" sz="1200" dirty="0" smtClean="0"/>
                        <a:t> Expression</a:t>
                      </a:r>
                      <a:endParaRPr lang="en-US" sz="1200" dirty="0"/>
                    </a:p>
                  </a:txBody>
                  <a:tcPr marL="68580" marR="68580" marT="34290" marB="34290"/>
                </a:tc>
                <a:tc>
                  <a:txBody>
                    <a:bodyPr/>
                    <a:lstStyle/>
                    <a:p>
                      <a:pPr algn="ctr"/>
                      <a:r>
                        <a:rPr lang="en-US" sz="1200" dirty="0" smtClean="0"/>
                        <a:t>Result</a:t>
                      </a:r>
                      <a:endParaRPr lang="en-US" sz="1200" dirty="0"/>
                    </a:p>
                  </a:txBody>
                  <a:tcPr marL="68580" marR="68580" marT="34290" marB="34290"/>
                </a:tc>
              </a:tr>
              <a:tr h="278130">
                <a:tc>
                  <a:txBody>
                    <a:bodyPr/>
                    <a:lstStyle/>
                    <a:p>
                      <a:r>
                        <a:rPr lang="en-US" sz="1100" dirty="0" smtClean="0"/>
                        <a:t>//child::node()</a:t>
                      </a:r>
                      <a:endParaRPr lang="en-US" sz="1100" dirty="0"/>
                    </a:p>
                  </a:txBody>
                  <a:tcPr marL="68580" marR="68580" marT="34290" marB="34290"/>
                </a:tc>
                <a:tc>
                  <a:txBody>
                    <a:bodyPr/>
                    <a:lstStyle/>
                    <a:p>
                      <a:r>
                        <a:rPr lang="en-US" sz="1100" dirty="0" smtClean="0"/>
                        <a:t>Selects all children of</a:t>
                      </a:r>
                      <a:r>
                        <a:rPr lang="en-US" sz="1100" baseline="0" dirty="0" smtClean="0"/>
                        <a:t> the current node</a:t>
                      </a:r>
                      <a:endParaRPr lang="en-US" sz="1100" dirty="0"/>
                    </a:p>
                  </a:txBody>
                  <a:tcPr marL="68580" marR="68580" marT="34290" marB="34290"/>
                </a:tc>
              </a:tr>
              <a:tr h="278130">
                <a:tc>
                  <a:txBody>
                    <a:bodyPr/>
                    <a:lstStyle/>
                    <a:p>
                      <a:r>
                        <a:rPr lang="en-US" sz="1100" dirty="0" smtClean="0"/>
                        <a:t>//attribute::name</a:t>
                      </a:r>
                      <a:endParaRPr lang="en-US" sz="1100" dirty="0"/>
                    </a:p>
                  </a:txBody>
                  <a:tcPr marL="68580" marR="68580" marT="34290" marB="34290"/>
                </a:tc>
                <a:tc>
                  <a:txBody>
                    <a:bodyPr/>
                    <a:lstStyle/>
                    <a:p>
                      <a:r>
                        <a:rPr lang="en-US" sz="1100" dirty="0" smtClean="0"/>
                        <a:t>Selects the name attribute of the current node</a:t>
                      </a:r>
                      <a:endParaRPr lang="en-US" sz="1100" dirty="0"/>
                    </a:p>
                  </a:txBody>
                  <a:tcPr marL="68580" marR="68580" marT="34290" marB="34290"/>
                </a:tc>
              </a:tr>
              <a:tr h="388620">
                <a:tc>
                  <a:txBody>
                    <a:bodyPr/>
                    <a:lstStyle/>
                    <a:p>
                      <a:r>
                        <a:rPr lang="en-US" sz="1100" dirty="0" smtClean="0"/>
                        <a:t>//descendant::</a:t>
                      </a:r>
                      <a:r>
                        <a:rPr lang="en-US" sz="1100" baseline="0" dirty="0" smtClean="0"/>
                        <a:t>input</a:t>
                      </a:r>
                      <a:endParaRPr lang="en-US" sz="1100" dirty="0"/>
                    </a:p>
                  </a:txBody>
                  <a:tcPr marL="68580" marR="68580" marT="34290" marB="34290"/>
                </a:tc>
                <a:tc>
                  <a:txBody>
                    <a:bodyPr/>
                    <a:lstStyle/>
                    <a:p>
                      <a:r>
                        <a:rPr lang="en-US" sz="1100" dirty="0" smtClean="0"/>
                        <a:t>Selects all input descendants of the current node</a:t>
                      </a:r>
                      <a:endParaRPr lang="en-US" sz="1100" dirty="0"/>
                    </a:p>
                  </a:txBody>
                  <a:tcPr marL="68580" marR="68580" marT="34290" marB="34290"/>
                </a:tc>
              </a:tr>
              <a:tr h="388620">
                <a:tc>
                  <a:txBody>
                    <a:bodyPr/>
                    <a:lstStyle/>
                    <a:p>
                      <a:r>
                        <a:rPr lang="en-US" sz="1100" dirty="0" smtClean="0"/>
                        <a:t>child::*/child::input</a:t>
                      </a:r>
                      <a:endParaRPr lang="en-US" sz="1100" dirty="0"/>
                    </a:p>
                  </a:txBody>
                  <a:tcPr marL="68580" marR="68580" marT="34290" marB="34290"/>
                </a:tc>
                <a:tc>
                  <a:txBody>
                    <a:bodyPr/>
                    <a:lstStyle/>
                    <a:p>
                      <a:r>
                        <a:rPr lang="en-US" sz="1100" dirty="0" smtClean="0"/>
                        <a:t>Selects all input </a:t>
                      </a:r>
                      <a:r>
                        <a:rPr lang="en-US" sz="1100" b="0" i="0" kern="1200" dirty="0" smtClean="0">
                          <a:solidFill>
                            <a:schemeClr val="dk1"/>
                          </a:solidFill>
                          <a:effectLst/>
                          <a:latin typeface="+mn-lt"/>
                          <a:ea typeface="+mn-ea"/>
                          <a:cs typeface="+mn-cs"/>
                        </a:rPr>
                        <a:t>grandchildren</a:t>
                      </a:r>
                      <a:r>
                        <a:rPr lang="en-US" sz="1100" dirty="0" smtClean="0"/>
                        <a:t> of the current node</a:t>
                      </a:r>
                      <a:endParaRPr lang="en-US" sz="1100" dirty="0"/>
                    </a:p>
                  </a:txBody>
                  <a:tcPr marL="68580" marR="68580" marT="34290" marB="34290"/>
                </a:tc>
              </a:tr>
            </a:tbl>
          </a:graphicData>
        </a:graphic>
      </p:graphicFrame>
    </p:spTree>
    <p:extLst>
      <p:ext uri="{BB962C8B-B14F-4D97-AF65-F5344CB8AC3E}">
        <p14:creationId xmlns:p14="http://schemas.microsoft.com/office/powerpoint/2010/main" val="8415062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4. LOCATORS.</a:t>
            </a:r>
            <a:r>
              <a:rPr lang="ru-RU" dirty="0" smtClean="0"/>
              <a:t> </a:t>
            </a:r>
            <a:r>
              <a:rPr lang="en-US" dirty="0" smtClean="0"/>
              <a:t>XPATH NODES</a:t>
            </a:r>
            <a:endParaRPr lang="en-US" dirty="0"/>
          </a:p>
        </p:txBody>
      </p:sp>
      <p:pic>
        <p:nvPicPr>
          <p:cNvPr id="7" name="Picture 2"/>
          <p:cNvPicPr>
            <a:picLocks noChangeAspect="1" noChangeArrowheads="1"/>
          </p:cNvPicPr>
          <p:nvPr/>
        </p:nvPicPr>
        <p:blipFill>
          <a:blip r:embed="rId3"/>
          <a:srcRect/>
          <a:stretch>
            <a:fillRect/>
          </a:stretch>
        </p:blipFill>
        <p:spPr bwMode="auto">
          <a:xfrm>
            <a:off x="1143000" y="789552"/>
            <a:ext cx="4232678" cy="2286678"/>
          </a:xfrm>
          <a:prstGeom prst="rect">
            <a:avLst/>
          </a:prstGeom>
          <a:noFill/>
          <a:ln w="9525">
            <a:noFill/>
            <a:miter lim="800000"/>
            <a:headEnd/>
            <a:tailEnd/>
          </a:ln>
          <a:effectLst/>
        </p:spPr>
      </p:pic>
      <p:pic>
        <p:nvPicPr>
          <p:cNvPr id="8" name="Picture 3"/>
          <p:cNvPicPr>
            <a:picLocks noChangeAspect="1" noChangeArrowheads="1"/>
          </p:cNvPicPr>
          <p:nvPr/>
        </p:nvPicPr>
        <p:blipFill>
          <a:blip r:embed="rId4"/>
          <a:srcRect/>
          <a:stretch>
            <a:fillRect/>
          </a:stretch>
        </p:blipFill>
        <p:spPr bwMode="auto">
          <a:xfrm>
            <a:off x="4078150" y="1541975"/>
            <a:ext cx="3922850" cy="3176522"/>
          </a:xfrm>
          <a:prstGeom prst="rect">
            <a:avLst/>
          </a:prstGeom>
          <a:noFill/>
          <a:ln w="9525">
            <a:noFill/>
            <a:miter lim="800000"/>
            <a:headEnd/>
            <a:tailEnd/>
          </a:ln>
          <a:effectLst/>
        </p:spPr>
      </p:pic>
    </p:spTree>
    <p:extLst>
      <p:ext uri="{BB962C8B-B14F-4D97-AF65-F5344CB8AC3E}">
        <p14:creationId xmlns:p14="http://schemas.microsoft.com/office/powerpoint/2010/main" val="35630965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4. LOCATORS.</a:t>
            </a:r>
            <a:r>
              <a:rPr lang="ru-RU" dirty="0" smtClean="0"/>
              <a:t> </a:t>
            </a:r>
            <a:r>
              <a:rPr lang="en-US" dirty="0" smtClean="0"/>
              <a:t>XPATH NODES</a:t>
            </a:r>
            <a:endParaRPr lang="en-US" dirty="0"/>
          </a:p>
        </p:txBody>
      </p:sp>
      <p:sp>
        <p:nvSpPr>
          <p:cNvPr id="3" name="Rectangle 1"/>
          <p:cNvSpPr>
            <a:spLocks noChangeArrowheads="1"/>
          </p:cNvSpPr>
          <p:nvPr/>
        </p:nvSpPr>
        <p:spPr bwMode="auto">
          <a:xfrm>
            <a:off x="2141730" y="1059582"/>
            <a:ext cx="4995174" cy="3254737"/>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900" dirty="0">
                <a:solidFill>
                  <a:srgbClr val="BC7A00"/>
                </a:solidFill>
                <a:latin typeface="Courier New" panose="02070309020205020404" pitchFamily="49" charset="0"/>
                <a:cs typeface="Courier New" panose="02070309020205020404" pitchFamily="49" charset="0"/>
              </a:rPr>
              <a:t>&lt;?xml version="1.0" encoding="utf-8"?&gt;</a:t>
            </a:r>
          </a:p>
          <a:p>
            <a:pPr defTabSz="685800" eaLnBrk="0" fontAlgn="base" hangingPunct="0">
              <a:spcBef>
                <a:spcPct val="0"/>
              </a:spcBef>
              <a:spcAft>
                <a:spcPct val="0"/>
              </a:spcAft>
            </a:pPr>
            <a:r>
              <a:rPr lang="en-US" altLang="en-US" sz="900" b="1" dirty="0">
                <a:solidFill>
                  <a:srgbClr val="008000"/>
                </a:solidFill>
                <a:latin typeface="Courier New" panose="02070309020205020404" pitchFamily="49" charset="0"/>
                <a:cs typeface="Courier New" panose="02070309020205020404" pitchFamily="49" charset="0"/>
              </a:rPr>
              <a:t>&lt;</a:t>
            </a:r>
            <a:r>
              <a:rPr lang="en-US" altLang="en-US" sz="900" b="1" dirty="0" err="1">
                <a:solidFill>
                  <a:srgbClr val="008000"/>
                </a:solidFill>
                <a:latin typeface="Courier New" panose="02070309020205020404" pitchFamily="49" charset="0"/>
                <a:cs typeface="Courier New" panose="02070309020205020404" pitchFamily="49" charset="0"/>
              </a:rPr>
              <a:t>wikimedia</a:t>
            </a:r>
            <a:r>
              <a:rPr lang="en-US" altLang="en-US" sz="900" b="1" dirty="0">
                <a:solidFill>
                  <a:srgbClr val="008000"/>
                </a:solidFill>
                <a:latin typeface="Courier New" panose="02070309020205020404" pitchFamily="49" charset="0"/>
                <a:cs typeface="Courier New" panose="02070309020205020404" pitchFamily="49" charset="0"/>
              </a:rPr>
              <a:t>&gt;</a:t>
            </a:r>
          </a:p>
          <a:p>
            <a:pPr defTabSz="685800" eaLnBrk="0" fontAlgn="base" hangingPunct="0">
              <a:spcBef>
                <a:spcPct val="0"/>
              </a:spcBef>
              <a:spcAft>
                <a:spcPct val="0"/>
              </a:spcAft>
            </a:pPr>
            <a:r>
              <a:rPr lang="en-US" altLang="en-US" sz="900" b="1" dirty="0">
                <a:solidFill>
                  <a:srgbClr val="008000"/>
                </a:solidFill>
                <a:latin typeface="Courier New" panose="02070309020205020404" pitchFamily="49" charset="0"/>
                <a:cs typeface="Courier New" panose="02070309020205020404" pitchFamily="49" charset="0"/>
              </a:rPr>
              <a:t> </a:t>
            </a:r>
            <a:r>
              <a:rPr lang="en-US" altLang="en-US" sz="900" b="1" dirty="0">
                <a:solidFill>
                  <a:srgbClr val="008000"/>
                </a:solidFill>
                <a:latin typeface="Courier New" panose="02070309020205020404" pitchFamily="49" charset="0"/>
                <a:cs typeface="Courier New" panose="02070309020205020404" pitchFamily="49" charset="0"/>
              </a:rPr>
              <a:t>  &lt;projects&gt;</a:t>
            </a:r>
          </a:p>
          <a:p>
            <a:pPr lvl="0" eaLnBrk="0" fontAlgn="base" hangingPunct="0">
              <a:spcBef>
                <a:spcPct val="0"/>
              </a:spcBef>
              <a:spcAft>
                <a:spcPct val="0"/>
              </a:spcAft>
            </a:pPr>
            <a:r>
              <a:rPr lang="en-US" altLang="en-US" sz="900" b="1" dirty="0">
                <a:solidFill>
                  <a:srgbClr val="008000"/>
                </a:solidFill>
                <a:latin typeface="Courier New" panose="02070309020205020404" pitchFamily="49" charset="0"/>
                <a:cs typeface="Courier New" panose="02070309020205020404" pitchFamily="49" charset="0"/>
              </a:rPr>
              <a:t> </a:t>
            </a:r>
            <a:r>
              <a:rPr lang="en-US" altLang="en-US" sz="900" b="1" dirty="0">
                <a:solidFill>
                  <a:srgbClr val="008000"/>
                </a:solidFill>
                <a:latin typeface="Courier New" panose="02070309020205020404" pitchFamily="49" charset="0"/>
                <a:cs typeface="Courier New" panose="02070309020205020404" pitchFamily="49" charset="0"/>
              </a:rPr>
              <a:t>     &lt;project</a:t>
            </a:r>
            <a:r>
              <a:rPr lang="en-US" altLang="en-US" sz="900" dirty="0">
                <a:solidFill>
                  <a:srgbClr val="000000"/>
                </a:solidFill>
                <a:latin typeface="Courier New" panose="02070309020205020404" pitchFamily="49" charset="0"/>
                <a:cs typeface="Courier New" panose="02070309020205020404" pitchFamily="49" charset="0"/>
              </a:rPr>
              <a:t> </a:t>
            </a:r>
            <a:r>
              <a:rPr lang="en-US" altLang="en-US" sz="900" dirty="0">
                <a:solidFill>
                  <a:srgbClr val="7D9029"/>
                </a:solidFill>
                <a:latin typeface="Courier New" panose="02070309020205020404" pitchFamily="49" charset="0"/>
                <a:cs typeface="Courier New" panose="02070309020205020404" pitchFamily="49" charset="0"/>
              </a:rPr>
              <a:t>name=</a:t>
            </a:r>
            <a:r>
              <a:rPr lang="en-US" altLang="en-US" sz="900" dirty="0">
                <a:solidFill>
                  <a:srgbClr val="BA2121"/>
                </a:solidFill>
                <a:latin typeface="Courier New" panose="02070309020205020404" pitchFamily="49" charset="0"/>
                <a:cs typeface="Courier New" panose="02070309020205020404" pitchFamily="49" charset="0"/>
              </a:rPr>
              <a:t>"Wikipedia"</a:t>
            </a:r>
            <a:r>
              <a:rPr lang="en-US" altLang="en-US" sz="900" dirty="0">
                <a:solidFill>
                  <a:srgbClr val="000000"/>
                </a:solidFill>
                <a:latin typeface="Courier New" panose="02070309020205020404" pitchFamily="49" charset="0"/>
                <a:cs typeface="Courier New" panose="02070309020205020404" pitchFamily="49" charset="0"/>
              </a:rPr>
              <a:t> </a:t>
            </a:r>
            <a:r>
              <a:rPr lang="en-US" altLang="en-US" sz="900" dirty="0">
                <a:solidFill>
                  <a:srgbClr val="7D9029"/>
                </a:solidFill>
                <a:latin typeface="Courier New" panose="02070309020205020404" pitchFamily="49" charset="0"/>
                <a:cs typeface="Courier New" panose="02070309020205020404" pitchFamily="49" charset="0"/>
              </a:rPr>
              <a:t>launch=</a:t>
            </a:r>
            <a:r>
              <a:rPr lang="en-US" altLang="en-US" sz="900" dirty="0">
                <a:solidFill>
                  <a:srgbClr val="BA2121"/>
                </a:solidFill>
                <a:latin typeface="Courier New" panose="02070309020205020404" pitchFamily="49" charset="0"/>
                <a:cs typeface="Courier New" panose="02070309020205020404" pitchFamily="49" charset="0"/>
              </a:rPr>
              <a:t>"2001-01-05"</a:t>
            </a:r>
            <a:r>
              <a:rPr lang="en-US" altLang="en-US" sz="900" b="1" dirty="0">
                <a:solidFill>
                  <a:srgbClr val="008000"/>
                </a:solidFill>
                <a:latin typeface="Courier New" panose="02070309020205020404" pitchFamily="49" charset="0"/>
                <a:cs typeface="Courier New" panose="02070309020205020404" pitchFamily="49" charset="0"/>
              </a:rPr>
              <a:t>&gt;</a:t>
            </a:r>
          </a:p>
          <a:p>
            <a:pPr lvl="0" eaLnBrk="0" fontAlgn="base" hangingPunct="0">
              <a:spcBef>
                <a:spcPct val="0"/>
              </a:spcBef>
              <a:spcAft>
                <a:spcPct val="0"/>
              </a:spcAft>
            </a:pPr>
            <a:r>
              <a:rPr lang="en-US" altLang="en-US" sz="900" b="1" dirty="0">
                <a:solidFill>
                  <a:srgbClr val="008000"/>
                </a:solidFill>
                <a:latin typeface="Courier New" panose="02070309020205020404" pitchFamily="49" charset="0"/>
                <a:cs typeface="Courier New" panose="02070309020205020404" pitchFamily="49" charset="0"/>
              </a:rPr>
              <a:t> </a:t>
            </a:r>
            <a:r>
              <a:rPr lang="en-US" altLang="en-US" sz="900" b="1" dirty="0">
                <a:solidFill>
                  <a:srgbClr val="008000"/>
                </a:solidFill>
                <a:latin typeface="Courier New" panose="02070309020205020404" pitchFamily="49" charset="0"/>
                <a:cs typeface="Courier New" panose="02070309020205020404" pitchFamily="49" charset="0"/>
              </a:rPr>
              <a:t>        &lt;editions&gt;</a:t>
            </a:r>
          </a:p>
          <a:p>
            <a:pPr lvl="0" eaLnBrk="0" fontAlgn="base" hangingPunct="0">
              <a:spcBef>
                <a:spcPct val="0"/>
              </a:spcBef>
              <a:spcAft>
                <a:spcPct val="0"/>
              </a:spcAft>
            </a:pPr>
            <a:r>
              <a:rPr lang="en-US" altLang="en-US" sz="900" b="1" dirty="0">
                <a:solidFill>
                  <a:srgbClr val="008000"/>
                </a:solidFill>
                <a:latin typeface="Courier New" panose="02070309020205020404" pitchFamily="49" charset="0"/>
                <a:cs typeface="Courier New" panose="02070309020205020404" pitchFamily="49" charset="0"/>
              </a:rPr>
              <a:t> </a:t>
            </a:r>
            <a:r>
              <a:rPr lang="en-US" altLang="en-US" sz="900" b="1" dirty="0">
                <a:solidFill>
                  <a:srgbClr val="008000"/>
                </a:solidFill>
                <a:latin typeface="Courier New" panose="02070309020205020404" pitchFamily="49" charset="0"/>
                <a:cs typeface="Courier New" panose="02070309020205020404" pitchFamily="49" charset="0"/>
              </a:rPr>
              <a:t>           &lt;edition</a:t>
            </a:r>
            <a:r>
              <a:rPr lang="en-US" altLang="en-US" sz="900" dirty="0">
                <a:solidFill>
                  <a:srgbClr val="000000"/>
                </a:solidFill>
                <a:latin typeface="Courier New" panose="02070309020205020404" pitchFamily="49" charset="0"/>
                <a:cs typeface="Courier New" panose="02070309020205020404" pitchFamily="49" charset="0"/>
              </a:rPr>
              <a:t> </a:t>
            </a:r>
            <a:r>
              <a:rPr lang="en-US" altLang="en-US" sz="900" dirty="0">
                <a:solidFill>
                  <a:srgbClr val="7D9029"/>
                </a:solidFill>
                <a:latin typeface="Courier New" panose="02070309020205020404" pitchFamily="49" charset="0"/>
                <a:cs typeface="Courier New" panose="02070309020205020404" pitchFamily="49" charset="0"/>
              </a:rPr>
              <a:t>language=</a:t>
            </a:r>
            <a:r>
              <a:rPr lang="en-US" altLang="en-US" sz="900" dirty="0">
                <a:solidFill>
                  <a:srgbClr val="BA2121"/>
                </a:solidFill>
                <a:latin typeface="Courier New" panose="02070309020205020404" pitchFamily="49" charset="0"/>
                <a:cs typeface="Courier New" panose="02070309020205020404" pitchFamily="49" charset="0"/>
              </a:rPr>
              <a:t>"English"</a:t>
            </a:r>
            <a:r>
              <a:rPr lang="en-US" altLang="en-US" sz="900" b="1" dirty="0">
                <a:solidFill>
                  <a:srgbClr val="008000"/>
                </a:solidFill>
                <a:latin typeface="Courier New" panose="02070309020205020404" pitchFamily="49" charset="0"/>
                <a:cs typeface="Courier New" panose="02070309020205020404" pitchFamily="49" charset="0"/>
              </a:rPr>
              <a:t>&gt;</a:t>
            </a:r>
            <a:r>
              <a:rPr lang="en-US" altLang="en-US" sz="900" dirty="0">
                <a:solidFill>
                  <a:srgbClr val="000000"/>
                </a:solidFill>
                <a:latin typeface="Courier New" panose="02070309020205020404" pitchFamily="49" charset="0"/>
                <a:cs typeface="Courier New" panose="02070309020205020404" pitchFamily="49" charset="0"/>
              </a:rPr>
              <a:t>en.wikipedia.org</a:t>
            </a:r>
            <a:r>
              <a:rPr lang="en-US" altLang="en-US" sz="900" b="1" dirty="0">
                <a:solidFill>
                  <a:srgbClr val="008000"/>
                </a:solidFill>
                <a:latin typeface="Courier New" panose="02070309020205020404" pitchFamily="49" charset="0"/>
                <a:cs typeface="Courier New" panose="02070309020205020404" pitchFamily="49" charset="0"/>
              </a:rPr>
              <a:t>&lt;/edition&gt;</a:t>
            </a:r>
          </a:p>
          <a:p>
            <a:pPr lvl="0" eaLnBrk="0" fontAlgn="base" hangingPunct="0">
              <a:spcBef>
                <a:spcPct val="0"/>
              </a:spcBef>
              <a:spcAft>
                <a:spcPct val="0"/>
              </a:spcAft>
            </a:pPr>
            <a:r>
              <a:rPr lang="en-US" altLang="en-US" sz="900" b="1" dirty="0">
                <a:solidFill>
                  <a:srgbClr val="008000"/>
                </a:solidFill>
                <a:latin typeface="Courier New" panose="02070309020205020404" pitchFamily="49" charset="0"/>
                <a:cs typeface="Courier New" panose="02070309020205020404" pitchFamily="49" charset="0"/>
              </a:rPr>
              <a:t> </a:t>
            </a:r>
            <a:r>
              <a:rPr lang="en-US" altLang="en-US" sz="900" b="1" dirty="0">
                <a:solidFill>
                  <a:srgbClr val="008000"/>
                </a:solidFill>
                <a:latin typeface="Courier New" panose="02070309020205020404" pitchFamily="49" charset="0"/>
                <a:cs typeface="Courier New" panose="02070309020205020404" pitchFamily="49" charset="0"/>
              </a:rPr>
              <a:t>           &lt;edition</a:t>
            </a:r>
            <a:r>
              <a:rPr lang="en-US" altLang="en-US" sz="900" dirty="0">
                <a:solidFill>
                  <a:srgbClr val="000000"/>
                </a:solidFill>
                <a:latin typeface="Courier New" panose="02070309020205020404" pitchFamily="49" charset="0"/>
                <a:cs typeface="Courier New" panose="02070309020205020404" pitchFamily="49" charset="0"/>
              </a:rPr>
              <a:t> </a:t>
            </a:r>
            <a:r>
              <a:rPr lang="en-US" altLang="en-US" sz="900" dirty="0">
                <a:solidFill>
                  <a:srgbClr val="7D9029"/>
                </a:solidFill>
                <a:latin typeface="Courier New" panose="02070309020205020404" pitchFamily="49" charset="0"/>
                <a:cs typeface="Courier New" panose="02070309020205020404" pitchFamily="49" charset="0"/>
              </a:rPr>
              <a:t>language=</a:t>
            </a:r>
            <a:r>
              <a:rPr lang="en-US" altLang="en-US" sz="900" dirty="0">
                <a:solidFill>
                  <a:srgbClr val="BA2121"/>
                </a:solidFill>
                <a:latin typeface="Courier New" panose="02070309020205020404" pitchFamily="49" charset="0"/>
                <a:cs typeface="Courier New" panose="02070309020205020404" pitchFamily="49" charset="0"/>
              </a:rPr>
              <a:t>"German"</a:t>
            </a:r>
            <a:r>
              <a:rPr lang="en-US" altLang="en-US" sz="900" b="1" dirty="0">
                <a:solidFill>
                  <a:srgbClr val="008000"/>
                </a:solidFill>
                <a:latin typeface="Courier New" panose="02070309020205020404" pitchFamily="49" charset="0"/>
                <a:cs typeface="Courier New" panose="02070309020205020404" pitchFamily="49" charset="0"/>
              </a:rPr>
              <a:t>&gt;</a:t>
            </a:r>
            <a:r>
              <a:rPr lang="en-US" altLang="en-US" sz="900" dirty="0">
                <a:solidFill>
                  <a:srgbClr val="000000"/>
                </a:solidFill>
                <a:latin typeface="Courier New" panose="02070309020205020404" pitchFamily="49" charset="0"/>
                <a:cs typeface="Courier New" panose="02070309020205020404" pitchFamily="49" charset="0"/>
              </a:rPr>
              <a:t>de.wikipedia.org</a:t>
            </a:r>
            <a:r>
              <a:rPr lang="en-US" altLang="en-US" sz="900" b="1" dirty="0">
                <a:solidFill>
                  <a:srgbClr val="008000"/>
                </a:solidFill>
                <a:latin typeface="Courier New" panose="02070309020205020404" pitchFamily="49" charset="0"/>
                <a:cs typeface="Courier New" panose="02070309020205020404" pitchFamily="49" charset="0"/>
              </a:rPr>
              <a:t>&lt;/edition&gt;</a:t>
            </a:r>
          </a:p>
          <a:p>
            <a:pPr lvl="0" eaLnBrk="0" fontAlgn="base" hangingPunct="0">
              <a:spcBef>
                <a:spcPct val="0"/>
              </a:spcBef>
              <a:spcAft>
                <a:spcPct val="0"/>
              </a:spcAft>
            </a:pPr>
            <a:r>
              <a:rPr lang="en-US" altLang="en-US" sz="900" b="1" dirty="0">
                <a:solidFill>
                  <a:srgbClr val="008000"/>
                </a:solidFill>
                <a:latin typeface="Courier New" panose="02070309020205020404" pitchFamily="49" charset="0"/>
                <a:cs typeface="Courier New" panose="02070309020205020404" pitchFamily="49" charset="0"/>
              </a:rPr>
              <a:t> </a:t>
            </a:r>
            <a:r>
              <a:rPr lang="en-US" altLang="en-US" sz="900" b="1" dirty="0">
                <a:solidFill>
                  <a:srgbClr val="008000"/>
                </a:solidFill>
                <a:latin typeface="Courier New" panose="02070309020205020404" pitchFamily="49" charset="0"/>
                <a:cs typeface="Courier New" panose="02070309020205020404" pitchFamily="49" charset="0"/>
              </a:rPr>
              <a:t>           &lt;edition</a:t>
            </a:r>
            <a:r>
              <a:rPr lang="en-US" altLang="en-US" sz="900" dirty="0">
                <a:solidFill>
                  <a:srgbClr val="000000"/>
                </a:solidFill>
                <a:latin typeface="Courier New" panose="02070309020205020404" pitchFamily="49" charset="0"/>
                <a:cs typeface="Courier New" panose="02070309020205020404" pitchFamily="49" charset="0"/>
              </a:rPr>
              <a:t> </a:t>
            </a:r>
            <a:r>
              <a:rPr lang="en-US" altLang="en-US" sz="900" dirty="0">
                <a:solidFill>
                  <a:srgbClr val="7D9029"/>
                </a:solidFill>
                <a:latin typeface="Courier New" panose="02070309020205020404" pitchFamily="49" charset="0"/>
                <a:cs typeface="Courier New" panose="02070309020205020404" pitchFamily="49" charset="0"/>
              </a:rPr>
              <a:t>language=</a:t>
            </a:r>
            <a:r>
              <a:rPr lang="en-US" altLang="en-US" sz="900" dirty="0">
                <a:solidFill>
                  <a:srgbClr val="BA2121"/>
                </a:solidFill>
                <a:latin typeface="Courier New" panose="02070309020205020404" pitchFamily="49" charset="0"/>
                <a:cs typeface="Courier New" panose="02070309020205020404" pitchFamily="49" charset="0"/>
              </a:rPr>
              <a:t>"French"</a:t>
            </a:r>
            <a:r>
              <a:rPr lang="en-US" altLang="en-US" sz="900" b="1" dirty="0">
                <a:solidFill>
                  <a:srgbClr val="008000"/>
                </a:solidFill>
                <a:latin typeface="Courier New" panose="02070309020205020404" pitchFamily="49" charset="0"/>
                <a:cs typeface="Courier New" panose="02070309020205020404" pitchFamily="49" charset="0"/>
              </a:rPr>
              <a:t>&gt;</a:t>
            </a:r>
            <a:r>
              <a:rPr lang="en-US" altLang="en-US" sz="900" dirty="0">
                <a:solidFill>
                  <a:srgbClr val="000000"/>
                </a:solidFill>
                <a:latin typeface="Courier New" panose="02070309020205020404" pitchFamily="49" charset="0"/>
                <a:cs typeface="Courier New" panose="02070309020205020404" pitchFamily="49" charset="0"/>
              </a:rPr>
              <a:t>fr.wikipedia.org</a:t>
            </a:r>
            <a:r>
              <a:rPr lang="en-US" altLang="en-US" sz="900" b="1" dirty="0">
                <a:solidFill>
                  <a:srgbClr val="008000"/>
                </a:solidFill>
                <a:latin typeface="Courier New" panose="02070309020205020404" pitchFamily="49" charset="0"/>
                <a:cs typeface="Courier New" panose="02070309020205020404" pitchFamily="49" charset="0"/>
              </a:rPr>
              <a:t>&lt;/edition&gt;</a:t>
            </a:r>
          </a:p>
          <a:p>
            <a:pPr lvl="0" eaLnBrk="0" fontAlgn="base" hangingPunct="0">
              <a:spcBef>
                <a:spcPct val="0"/>
              </a:spcBef>
              <a:spcAft>
                <a:spcPct val="0"/>
              </a:spcAft>
            </a:pPr>
            <a:r>
              <a:rPr lang="en-US" altLang="en-US" sz="900" b="1" dirty="0">
                <a:solidFill>
                  <a:srgbClr val="008000"/>
                </a:solidFill>
                <a:latin typeface="Courier New" panose="02070309020205020404" pitchFamily="49" charset="0"/>
                <a:cs typeface="Courier New" panose="02070309020205020404" pitchFamily="49" charset="0"/>
              </a:rPr>
              <a:t> </a:t>
            </a:r>
            <a:r>
              <a:rPr lang="en-US" altLang="en-US" sz="900" b="1" dirty="0">
                <a:solidFill>
                  <a:srgbClr val="008000"/>
                </a:solidFill>
                <a:latin typeface="Courier New" panose="02070309020205020404" pitchFamily="49" charset="0"/>
                <a:cs typeface="Courier New" panose="02070309020205020404" pitchFamily="49" charset="0"/>
              </a:rPr>
              <a:t>           &lt;edition</a:t>
            </a:r>
            <a:r>
              <a:rPr lang="en-US" altLang="en-US" sz="900" dirty="0">
                <a:solidFill>
                  <a:srgbClr val="000000"/>
                </a:solidFill>
                <a:latin typeface="Courier New" panose="02070309020205020404" pitchFamily="49" charset="0"/>
                <a:cs typeface="Courier New" panose="02070309020205020404" pitchFamily="49" charset="0"/>
              </a:rPr>
              <a:t> </a:t>
            </a:r>
            <a:r>
              <a:rPr lang="en-US" altLang="en-US" sz="900" dirty="0">
                <a:solidFill>
                  <a:srgbClr val="7D9029"/>
                </a:solidFill>
                <a:latin typeface="Courier New" panose="02070309020205020404" pitchFamily="49" charset="0"/>
                <a:cs typeface="Courier New" panose="02070309020205020404" pitchFamily="49" charset="0"/>
              </a:rPr>
              <a:t>language=</a:t>
            </a:r>
            <a:r>
              <a:rPr lang="en-US" altLang="en-US" sz="900" dirty="0">
                <a:solidFill>
                  <a:srgbClr val="BA2121"/>
                </a:solidFill>
                <a:latin typeface="Courier New" panose="02070309020205020404" pitchFamily="49" charset="0"/>
                <a:cs typeface="Courier New" panose="02070309020205020404" pitchFamily="49" charset="0"/>
              </a:rPr>
              <a:t>"Polish"</a:t>
            </a:r>
            <a:r>
              <a:rPr lang="en-US" altLang="en-US" sz="900" b="1" dirty="0">
                <a:solidFill>
                  <a:srgbClr val="008000"/>
                </a:solidFill>
                <a:latin typeface="Courier New" panose="02070309020205020404" pitchFamily="49" charset="0"/>
                <a:cs typeface="Courier New" panose="02070309020205020404" pitchFamily="49" charset="0"/>
              </a:rPr>
              <a:t>&gt;</a:t>
            </a:r>
            <a:r>
              <a:rPr lang="en-US" altLang="en-US" sz="900" dirty="0">
                <a:solidFill>
                  <a:srgbClr val="000000"/>
                </a:solidFill>
                <a:latin typeface="Courier New" panose="02070309020205020404" pitchFamily="49" charset="0"/>
                <a:cs typeface="Courier New" panose="02070309020205020404" pitchFamily="49" charset="0"/>
              </a:rPr>
              <a:t>pl.wikipedia.org</a:t>
            </a:r>
            <a:r>
              <a:rPr lang="en-US" altLang="en-US" sz="900" b="1" dirty="0">
                <a:solidFill>
                  <a:srgbClr val="008000"/>
                </a:solidFill>
                <a:latin typeface="Courier New" panose="02070309020205020404" pitchFamily="49" charset="0"/>
                <a:cs typeface="Courier New" panose="02070309020205020404" pitchFamily="49" charset="0"/>
              </a:rPr>
              <a:t>&lt;/edition&gt;</a:t>
            </a:r>
            <a:endParaRPr lang="en-US" altLang="en-US" sz="900" dirty="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900" b="1" dirty="0">
                <a:solidFill>
                  <a:srgbClr val="000000"/>
                </a:solidFill>
                <a:latin typeface="Courier New" panose="02070309020205020404" pitchFamily="49" charset="0"/>
                <a:cs typeface="Courier New" panose="02070309020205020404" pitchFamily="49" charset="0"/>
              </a:rPr>
              <a:t>            </a:t>
            </a:r>
            <a:r>
              <a:rPr lang="en-US" altLang="en-US" sz="900" b="1" dirty="0">
                <a:solidFill>
                  <a:srgbClr val="008000"/>
                </a:solidFill>
                <a:latin typeface="Courier New" panose="02070309020205020404" pitchFamily="49" charset="0"/>
                <a:cs typeface="Courier New" panose="02070309020205020404" pitchFamily="49" charset="0"/>
              </a:rPr>
              <a:t>&lt;edition</a:t>
            </a:r>
            <a:r>
              <a:rPr lang="en-US" altLang="en-US" sz="900" dirty="0">
                <a:solidFill>
                  <a:srgbClr val="000000"/>
                </a:solidFill>
                <a:latin typeface="Courier New" panose="02070309020205020404" pitchFamily="49" charset="0"/>
                <a:cs typeface="Courier New" panose="02070309020205020404" pitchFamily="49" charset="0"/>
              </a:rPr>
              <a:t> </a:t>
            </a:r>
            <a:r>
              <a:rPr lang="en-US" altLang="en-US" sz="900" dirty="0">
                <a:solidFill>
                  <a:srgbClr val="7D9029"/>
                </a:solidFill>
                <a:latin typeface="Courier New" panose="02070309020205020404" pitchFamily="49" charset="0"/>
                <a:cs typeface="Courier New" panose="02070309020205020404" pitchFamily="49" charset="0"/>
              </a:rPr>
              <a:t>language=</a:t>
            </a:r>
            <a:r>
              <a:rPr lang="en-US" altLang="en-US" sz="900" dirty="0">
                <a:solidFill>
                  <a:srgbClr val="BA2121"/>
                </a:solidFill>
                <a:latin typeface="Courier New" panose="02070309020205020404" pitchFamily="49" charset="0"/>
                <a:cs typeface="Courier New" panose="02070309020205020404" pitchFamily="49" charset="0"/>
              </a:rPr>
              <a:t>"Spanish"</a:t>
            </a:r>
            <a:r>
              <a:rPr lang="en-US" altLang="en-US" sz="900" b="1" dirty="0">
                <a:solidFill>
                  <a:srgbClr val="008000"/>
                </a:solidFill>
                <a:latin typeface="Courier New" panose="02070309020205020404" pitchFamily="49" charset="0"/>
                <a:cs typeface="Courier New" panose="02070309020205020404" pitchFamily="49" charset="0"/>
              </a:rPr>
              <a:t>&gt;</a:t>
            </a:r>
            <a:r>
              <a:rPr lang="en-US" altLang="en-US" sz="900" dirty="0">
                <a:solidFill>
                  <a:srgbClr val="000000"/>
                </a:solidFill>
                <a:latin typeface="Courier New" panose="02070309020205020404" pitchFamily="49" charset="0"/>
                <a:cs typeface="Courier New" panose="02070309020205020404" pitchFamily="49" charset="0"/>
              </a:rPr>
              <a:t>es.wikipedia.org</a:t>
            </a:r>
            <a:r>
              <a:rPr lang="en-US" altLang="en-US" sz="900" b="1" dirty="0">
                <a:solidFill>
                  <a:srgbClr val="008000"/>
                </a:solidFill>
                <a:latin typeface="Courier New" panose="02070309020205020404" pitchFamily="49" charset="0"/>
                <a:cs typeface="Courier New" panose="02070309020205020404" pitchFamily="49" charset="0"/>
              </a:rPr>
              <a:t>&lt;/edition&gt;</a:t>
            </a:r>
            <a:endParaRPr lang="en-US" altLang="en-US" sz="900" dirty="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900" b="1" dirty="0">
                <a:solidFill>
                  <a:srgbClr val="000000"/>
                </a:solidFill>
                <a:latin typeface="Courier New" panose="02070309020205020404" pitchFamily="49" charset="0"/>
                <a:cs typeface="Courier New" panose="02070309020205020404" pitchFamily="49" charset="0"/>
              </a:rPr>
              <a:t>         </a:t>
            </a:r>
            <a:r>
              <a:rPr lang="en-US" altLang="en-US" sz="900" b="1" dirty="0">
                <a:solidFill>
                  <a:srgbClr val="008000"/>
                </a:solidFill>
                <a:latin typeface="Courier New" panose="02070309020205020404" pitchFamily="49" charset="0"/>
                <a:cs typeface="Courier New" panose="02070309020205020404" pitchFamily="49" charset="0"/>
              </a:rPr>
              <a:t>&lt;/editions&gt;</a:t>
            </a:r>
            <a:endParaRPr lang="en-US" altLang="en-US" sz="900" dirty="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900" b="1" dirty="0">
                <a:solidFill>
                  <a:srgbClr val="000000"/>
                </a:solidFill>
                <a:latin typeface="Courier New" panose="02070309020205020404" pitchFamily="49" charset="0"/>
                <a:cs typeface="Courier New" panose="02070309020205020404" pitchFamily="49" charset="0"/>
              </a:rPr>
              <a:t>      </a:t>
            </a:r>
            <a:r>
              <a:rPr lang="en-US" altLang="en-US" sz="900" b="1" dirty="0">
                <a:solidFill>
                  <a:srgbClr val="008000"/>
                </a:solidFill>
                <a:latin typeface="Courier New" panose="02070309020205020404" pitchFamily="49" charset="0"/>
                <a:cs typeface="Courier New" panose="02070309020205020404" pitchFamily="49" charset="0"/>
              </a:rPr>
              <a:t>&lt;/project&gt;</a:t>
            </a:r>
          </a:p>
          <a:p>
            <a:pPr lvl="0" eaLnBrk="0" fontAlgn="base" hangingPunct="0">
              <a:spcBef>
                <a:spcPct val="0"/>
              </a:spcBef>
              <a:spcAft>
                <a:spcPct val="0"/>
              </a:spcAft>
            </a:pPr>
            <a:r>
              <a:rPr lang="en-US" altLang="en-US" sz="900" b="1" dirty="0">
                <a:solidFill>
                  <a:srgbClr val="008000"/>
                </a:solidFill>
                <a:latin typeface="Courier New" panose="02070309020205020404" pitchFamily="49" charset="0"/>
                <a:cs typeface="Courier New" panose="02070309020205020404" pitchFamily="49" charset="0"/>
              </a:rPr>
              <a:t> </a:t>
            </a:r>
            <a:r>
              <a:rPr lang="en-US" altLang="en-US" sz="900" b="1" dirty="0">
                <a:solidFill>
                  <a:srgbClr val="008000"/>
                </a:solidFill>
                <a:latin typeface="Courier New" panose="02070309020205020404" pitchFamily="49" charset="0"/>
                <a:cs typeface="Courier New" panose="02070309020205020404" pitchFamily="49" charset="0"/>
              </a:rPr>
              <a:t>     &lt;project</a:t>
            </a:r>
            <a:r>
              <a:rPr lang="en-US" altLang="en-US" sz="900" dirty="0">
                <a:solidFill>
                  <a:srgbClr val="000000"/>
                </a:solidFill>
                <a:latin typeface="Courier New" panose="02070309020205020404" pitchFamily="49" charset="0"/>
                <a:cs typeface="Courier New" panose="02070309020205020404" pitchFamily="49" charset="0"/>
              </a:rPr>
              <a:t> </a:t>
            </a:r>
            <a:r>
              <a:rPr lang="en-US" altLang="en-US" sz="900" dirty="0">
                <a:solidFill>
                  <a:srgbClr val="7D9029"/>
                </a:solidFill>
                <a:latin typeface="Courier New" panose="02070309020205020404" pitchFamily="49" charset="0"/>
                <a:cs typeface="Courier New" panose="02070309020205020404" pitchFamily="49" charset="0"/>
              </a:rPr>
              <a:t>name=</a:t>
            </a:r>
            <a:r>
              <a:rPr lang="en-US" altLang="en-US" sz="900" dirty="0">
                <a:solidFill>
                  <a:srgbClr val="BA2121"/>
                </a:solidFill>
                <a:latin typeface="Courier New" panose="02070309020205020404" pitchFamily="49" charset="0"/>
                <a:cs typeface="Courier New" panose="02070309020205020404" pitchFamily="49" charset="0"/>
              </a:rPr>
              <a:t>"Wiktionary"</a:t>
            </a:r>
            <a:r>
              <a:rPr lang="en-US" altLang="en-US" sz="900" dirty="0">
                <a:solidFill>
                  <a:srgbClr val="000000"/>
                </a:solidFill>
                <a:latin typeface="Courier New" panose="02070309020205020404" pitchFamily="49" charset="0"/>
                <a:cs typeface="Courier New" panose="02070309020205020404" pitchFamily="49" charset="0"/>
              </a:rPr>
              <a:t> </a:t>
            </a:r>
            <a:r>
              <a:rPr lang="en-US" altLang="en-US" sz="900" dirty="0">
                <a:solidFill>
                  <a:srgbClr val="7D9029"/>
                </a:solidFill>
                <a:latin typeface="Courier New" panose="02070309020205020404" pitchFamily="49" charset="0"/>
                <a:cs typeface="Courier New" panose="02070309020205020404" pitchFamily="49" charset="0"/>
              </a:rPr>
              <a:t>launch=</a:t>
            </a:r>
            <a:r>
              <a:rPr lang="en-US" altLang="en-US" sz="900" dirty="0">
                <a:solidFill>
                  <a:srgbClr val="BA2121"/>
                </a:solidFill>
                <a:latin typeface="Courier New" panose="02070309020205020404" pitchFamily="49" charset="0"/>
                <a:cs typeface="Courier New" panose="02070309020205020404" pitchFamily="49" charset="0"/>
              </a:rPr>
              <a:t>"2002-12-12"</a:t>
            </a:r>
            <a:r>
              <a:rPr lang="en-US" altLang="en-US" sz="900" b="1" dirty="0">
                <a:solidFill>
                  <a:srgbClr val="008000"/>
                </a:solidFill>
                <a:latin typeface="Courier New" panose="02070309020205020404" pitchFamily="49" charset="0"/>
                <a:cs typeface="Courier New" panose="02070309020205020404" pitchFamily="49" charset="0"/>
              </a:rPr>
              <a:t>&gt;</a:t>
            </a:r>
          </a:p>
          <a:p>
            <a:pPr lvl="0" eaLnBrk="0" fontAlgn="base" hangingPunct="0">
              <a:spcBef>
                <a:spcPct val="0"/>
              </a:spcBef>
              <a:spcAft>
                <a:spcPct val="0"/>
              </a:spcAft>
            </a:pPr>
            <a:r>
              <a:rPr lang="en-US" altLang="en-US" sz="900" b="1" dirty="0">
                <a:solidFill>
                  <a:srgbClr val="008000"/>
                </a:solidFill>
                <a:latin typeface="Courier New" panose="02070309020205020404" pitchFamily="49" charset="0"/>
                <a:cs typeface="Courier New" panose="02070309020205020404" pitchFamily="49" charset="0"/>
              </a:rPr>
              <a:t> </a:t>
            </a:r>
            <a:r>
              <a:rPr lang="en-US" altLang="en-US" sz="900" b="1" dirty="0">
                <a:solidFill>
                  <a:srgbClr val="008000"/>
                </a:solidFill>
                <a:latin typeface="Courier New" panose="02070309020205020404" pitchFamily="49" charset="0"/>
                <a:cs typeface="Courier New" panose="02070309020205020404" pitchFamily="49" charset="0"/>
              </a:rPr>
              <a:t>        &lt;editions&gt;</a:t>
            </a:r>
          </a:p>
          <a:p>
            <a:pPr lvl="0" eaLnBrk="0" fontAlgn="base" hangingPunct="0">
              <a:spcBef>
                <a:spcPct val="0"/>
              </a:spcBef>
              <a:spcAft>
                <a:spcPct val="0"/>
              </a:spcAft>
            </a:pPr>
            <a:r>
              <a:rPr lang="en-US" altLang="en-US" sz="900" b="1" dirty="0">
                <a:solidFill>
                  <a:srgbClr val="008000"/>
                </a:solidFill>
                <a:latin typeface="Courier New" panose="02070309020205020404" pitchFamily="49" charset="0"/>
                <a:cs typeface="Courier New" panose="02070309020205020404" pitchFamily="49" charset="0"/>
              </a:rPr>
              <a:t> </a:t>
            </a:r>
            <a:r>
              <a:rPr lang="en-US" altLang="en-US" sz="900" b="1" dirty="0">
                <a:solidFill>
                  <a:srgbClr val="008000"/>
                </a:solidFill>
                <a:latin typeface="Courier New" panose="02070309020205020404" pitchFamily="49" charset="0"/>
                <a:cs typeface="Courier New" panose="02070309020205020404" pitchFamily="49" charset="0"/>
              </a:rPr>
              <a:t>           &lt;edition</a:t>
            </a:r>
            <a:r>
              <a:rPr lang="en-US" altLang="en-US" sz="900" dirty="0">
                <a:solidFill>
                  <a:srgbClr val="000000"/>
                </a:solidFill>
                <a:latin typeface="Courier New" panose="02070309020205020404" pitchFamily="49" charset="0"/>
                <a:cs typeface="Courier New" panose="02070309020205020404" pitchFamily="49" charset="0"/>
              </a:rPr>
              <a:t> </a:t>
            </a:r>
            <a:r>
              <a:rPr lang="en-US" altLang="en-US" sz="900" dirty="0">
                <a:solidFill>
                  <a:srgbClr val="7D9029"/>
                </a:solidFill>
                <a:latin typeface="Courier New" panose="02070309020205020404" pitchFamily="49" charset="0"/>
                <a:cs typeface="Courier New" panose="02070309020205020404" pitchFamily="49" charset="0"/>
              </a:rPr>
              <a:t>language=</a:t>
            </a:r>
            <a:r>
              <a:rPr lang="en-US" altLang="en-US" sz="900" dirty="0">
                <a:solidFill>
                  <a:srgbClr val="BA2121"/>
                </a:solidFill>
                <a:latin typeface="Courier New" panose="02070309020205020404" pitchFamily="49" charset="0"/>
                <a:cs typeface="Courier New" panose="02070309020205020404" pitchFamily="49" charset="0"/>
              </a:rPr>
              <a:t>"English"</a:t>
            </a:r>
            <a:r>
              <a:rPr lang="en-US" altLang="en-US" sz="900" b="1" dirty="0">
                <a:solidFill>
                  <a:srgbClr val="008000"/>
                </a:solidFill>
                <a:latin typeface="Courier New" panose="02070309020205020404" pitchFamily="49" charset="0"/>
                <a:cs typeface="Courier New" panose="02070309020205020404" pitchFamily="49" charset="0"/>
              </a:rPr>
              <a:t>&gt;</a:t>
            </a:r>
            <a:r>
              <a:rPr lang="en-US" altLang="en-US" sz="900" dirty="0">
                <a:solidFill>
                  <a:srgbClr val="000000"/>
                </a:solidFill>
                <a:latin typeface="Courier New" panose="02070309020205020404" pitchFamily="49" charset="0"/>
                <a:cs typeface="Courier New" panose="02070309020205020404" pitchFamily="49" charset="0"/>
              </a:rPr>
              <a:t>en.wiktionary.org</a:t>
            </a:r>
            <a:r>
              <a:rPr lang="en-US" altLang="en-US" sz="900" b="1" dirty="0">
                <a:solidFill>
                  <a:srgbClr val="008000"/>
                </a:solidFill>
                <a:latin typeface="Courier New" panose="02070309020205020404" pitchFamily="49" charset="0"/>
                <a:cs typeface="Courier New" panose="02070309020205020404" pitchFamily="49" charset="0"/>
              </a:rPr>
              <a:t>&lt;/edition&gt;</a:t>
            </a:r>
            <a:endParaRPr lang="en-US" altLang="en-US" sz="900" dirty="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900" b="1" dirty="0">
                <a:solidFill>
                  <a:srgbClr val="000000"/>
                </a:solidFill>
                <a:latin typeface="Courier New" panose="02070309020205020404" pitchFamily="49" charset="0"/>
                <a:cs typeface="Courier New" panose="02070309020205020404" pitchFamily="49" charset="0"/>
              </a:rPr>
              <a:t>            </a:t>
            </a:r>
            <a:r>
              <a:rPr lang="en-US" altLang="en-US" sz="900" b="1" dirty="0">
                <a:solidFill>
                  <a:srgbClr val="008000"/>
                </a:solidFill>
                <a:latin typeface="Courier New" panose="02070309020205020404" pitchFamily="49" charset="0"/>
                <a:cs typeface="Courier New" panose="02070309020205020404" pitchFamily="49" charset="0"/>
              </a:rPr>
              <a:t>&lt;edition</a:t>
            </a:r>
            <a:r>
              <a:rPr lang="en-US" altLang="en-US" sz="900" dirty="0">
                <a:solidFill>
                  <a:srgbClr val="000000"/>
                </a:solidFill>
                <a:latin typeface="Courier New" panose="02070309020205020404" pitchFamily="49" charset="0"/>
                <a:cs typeface="Courier New" panose="02070309020205020404" pitchFamily="49" charset="0"/>
              </a:rPr>
              <a:t> </a:t>
            </a:r>
            <a:r>
              <a:rPr lang="en-US" altLang="en-US" sz="900" dirty="0">
                <a:solidFill>
                  <a:srgbClr val="7D9029"/>
                </a:solidFill>
                <a:latin typeface="Courier New" panose="02070309020205020404" pitchFamily="49" charset="0"/>
                <a:cs typeface="Courier New" panose="02070309020205020404" pitchFamily="49" charset="0"/>
              </a:rPr>
              <a:t>language=</a:t>
            </a:r>
            <a:r>
              <a:rPr lang="en-US" altLang="en-US" sz="900" dirty="0">
                <a:solidFill>
                  <a:srgbClr val="BA2121"/>
                </a:solidFill>
                <a:latin typeface="Courier New" panose="02070309020205020404" pitchFamily="49" charset="0"/>
                <a:cs typeface="Courier New" panose="02070309020205020404" pitchFamily="49" charset="0"/>
              </a:rPr>
              <a:t>"French"</a:t>
            </a:r>
            <a:r>
              <a:rPr lang="en-US" altLang="en-US" sz="900" b="1" dirty="0">
                <a:solidFill>
                  <a:srgbClr val="008000"/>
                </a:solidFill>
                <a:latin typeface="Courier New" panose="02070309020205020404" pitchFamily="49" charset="0"/>
                <a:cs typeface="Courier New" panose="02070309020205020404" pitchFamily="49" charset="0"/>
              </a:rPr>
              <a:t>&gt;</a:t>
            </a:r>
            <a:r>
              <a:rPr lang="en-US" altLang="en-US" sz="900" dirty="0">
                <a:solidFill>
                  <a:srgbClr val="000000"/>
                </a:solidFill>
                <a:latin typeface="Courier New" panose="02070309020205020404" pitchFamily="49" charset="0"/>
                <a:cs typeface="Courier New" panose="02070309020205020404" pitchFamily="49" charset="0"/>
              </a:rPr>
              <a:t>fr.wiktionary.org</a:t>
            </a:r>
            <a:r>
              <a:rPr lang="en-US" altLang="en-US" sz="900" b="1" dirty="0">
                <a:solidFill>
                  <a:srgbClr val="008000"/>
                </a:solidFill>
                <a:latin typeface="Courier New" panose="02070309020205020404" pitchFamily="49" charset="0"/>
                <a:cs typeface="Courier New" panose="02070309020205020404" pitchFamily="49" charset="0"/>
              </a:rPr>
              <a:t>&lt;/edition&gt;</a:t>
            </a:r>
            <a:endParaRPr lang="en-US" altLang="en-US" sz="900" dirty="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900" b="1" dirty="0">
                <a:solidFill>
                  <a:srgbClr val="000000"/>
                </a:solidFill>
                <a:latin typeface="Courier New" panose="02070309020205020404" pitchFamily="49" charset="0"/>
                <a:cs typeface="Courier New" panose="02070309020205020404" pitchFamily="49" charset="0"/>
              </a:rPr>
              <a:t>            </a:t>
            </a:r>
            <a:r>
              <a:rPr lang="en-US" altLang="en-US" sz="900" b="1" dirty="0">
                <a:solidFill>
                  <a:srgbClr val="008000"/>
                </a:solidFill>
                <a:latin typeface="Courier New" panose="02070309020205020404" pitchFamily="49" charset="0"/>
                <a:cs typeface="Courier New" panose="02070309020205020404" pitchFamily="49" charset="0"/>
              </a:rPr>
              <a:t>&lt;edition</a:t>
            </a:r>
            <a:r>
              <a:rPr lang="en-US" altLang="en-US" sz="900" dirty="0">
                <a:solidFill>
                  <a:srgbClr val="000000"/>
                </a:solidFill>
                <a:latin typeface="Courier New" panose="02070309020205020404" pitchFamily="49" charset="0"/>
                <a:cs typeface="Courier New" panose="02070309020205020404" pitchFamily="49" charset="0"/>
              </a:rPr>
              <a:t> </a:t>
            </a:r>
            <a:r>
              <a:rPr lang="en-US" altLang="en-US" sz="900" dirty="0">
                <a:solidFill>
                  <a:srgbClr val="7D9029"/>
                </a:solidFill>
                <a:latin typeface="Courier New" panose="02070309020205020404" pitchFamily="49" charset="0"/>
                <a:cs typeface="Courier New" panose="02070309020205020404" pitchFamily="49" charset="0"/>
              </a:rPr>
              <a:t>language=</a:t>
            </a:r>
            <a:r>
              <a:rPr lang="en-US" altLang="en-US" sz="900" dirty="0">
                <a:solidFill>
                  <a:srgbClr val="BA2121"/>
                </a:solidFill>
                <a:latin typeface="Courier New" panose="02070309020205020404" pitchFamily="49" charset="0"/>
                <a:cs typeface="Courier New" panose="02070309020205020404" pitchFamily="49" charset="0"/>
              </a:rPr>
              <a:t>"Vietnamese"</a:t>
            </a:r>
            <a:r>
              <a:rPr lang="en-US" altLang="en-US" sz="900" b="1" dirty="0">
                <a:solidFill>
                  <a:srgbClr val="008000"/>
                </a:solidFill>
                <a:latin typeface="Courier New" panose="02070309020205020404" pitchFamily="49" charset="0"/>
                <a:cs typeface="Courier New" panose="02070309020205020404" pitchFamily="49" charset="0"/>
              </a:rPr>
              <a:t>&gt;</a:t>
            </a:r>
            <a:r>
              <a:rPr lang="en-US" altLang="en-US" sz="900" dirty="0">
                <a:solidFill>
                  <a:srgbClr val="000000"/>
                </a:solidFill>
                <a:latin typeface="Courier New" panose="02070309020205020404" pitchFamily="49" charset="0"/>
                <a:cs typeface="Courier New" panose="02070309020205020404" pitchFamily="49" charset="0"/>
              </a:rPr>
              <a:t>vi.wiktionary.org</a:t>
            </a:r>
            <a:r>
              <a:rPr lang="en-US" altLang="en-US" sz="900" b="1" dirty="0">
                <a:solidFill>
                  <a:srgbClr val="008000"/>
                </a:solidFill>
                <a:latin typeface="Courier New" panose="02070309020205020404" pitchFamily="49" charset="0"/>
                <a:cs typeface="Courier New" panose="02070309020205020404" pitchFamily="49" charset="0"/>
              </a:rPr>
              <a:t>&lt;/edition&gt;</a:t>
            </a:r>
            <a:endParaRPr lang="en-US" altLang="en-US" sz="900" dirty="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900" b="1" dirty="0">
                <a:solidFill>
                  <a:srgbClr val="000000"/>
                </a:solidFill>
                <a:latin typeface="Courier New" panose="02070309020205020404" pitchFamily="49" charset="0"/>
                <a:cs typeface="Courier New" panose="02070309020205020404" pitchFamily="49" charset="0"/>
              </a:rPr>
              <a:t>            </a:t>
            </a:r>
            <a:r>
              <a:rPr lang="en-US" altLang="en-US" sz="900" b="1" dirty="0">
                <a:solidFill>
                  <a:srgbClr val="008000"/>
                </a:solidFill>
                <a:latin typeface="Courier New" panose="02070309020205020404" pitchFamily="49" charset="0"/>
                <a:cs typeface="Courier New" panose="02070309020205020404" pitchFamily="49" charset="0"/>
              </a:rPr>
              <a:t>&lt;edition</a:t>
            </a:r>
            <a:r>
              <a:rPr lang="en-US" altLang="en-US" sz="900" dirty="0">
                <a:solidFill>
                  <a:srgbClr val="000000"/>
                </a:solidFill>
                <a:latin typeface="Courier New" panose="02070309020205020404" pitchFamily="49" charset="0"/>
                <a:cs typeface="Courier New" panose="02070309020205020404" pitchFamily="49" charset="0"/>
              </a:rPr>
              <a:t> </a:t>
            </a:r>
            <a:r>
              <a:rPr lang="en-US" altLang="en-US" sz="900" dirty="0">
                <a:solidFill>
                  <a:srgbClr val="7D9029"/>
                </a:solidFill>
                <a:latin typeface="Courier New" panose="02070309020205020404" pitchFamily="49" charset="0"/>
                <a:cs typeface="Courier New" panose="02070309020205020404" pitchFamily="49" charset="0"/>
              </a:rPr>
              <a:t>language=</a:t>
            </a:r>
            <a:r>
              <a:rPr lang="en-US" altLang="en-US" sz="900" dirty="0">
                <a:solidFill>
                  <a:srgbClr val="BA2121"/>
                </a:solidFill>
                <a:latin typeface="Courier New" panose="02070309020205020404" pitchFamily="49" charset="0"/>
                <a:cs typeface="Courier New" panose="02070309020205020404" pitchFamily="49" charset="0"/>
              </a:rPr>
              <a:t>"Turkish"</a:t>
            </a:r>
            <a:r>
              <a:rPr lang="en-US" altLang="en-US" sz="900" b="1" dirty="0">
                <a:solidFill>
                  <a:srgbClr val="008000"/>
                </a:solidFill>
                <a:latin typeface="Courier New" panose="02070309020205020404" pitchFamily="49" charset="0"/>
                <a:cs typeface="Courier New" panose="02070309020205020404" pitchFamily="49" charset="0"/>
              </a:rPr>
              <a:t>&gt;</a:t>
            </a:r>
            <a:r>
              <a:rPr lang="en-US" altLang="en-US" sz="900" dirty="0">
                <a:solidFill>
                  <a:srgbClr val="000000"/>
                </a:solidFill>
                <a:latin typeface="Courier New" panose="02070309020205020404" pitchFamily="49" charset="0"/>
                <a:cs typeface="Courier New" panose="02070309020205020404" pitchFamily="49" charset="0"/>
              </a:rPr>
              <a:t>tr.wiktionary.org</a:t>
            </a:r>
            <a:r>
              <a:rPr lang="en-US" altLang="en-US" sz="900" b="1" dirty="0">
                <a:solidFill>
                  <a:srgbClr val="008000"/>
                </a:solidFill>
                <a:latin typeface="Courier New" panose="02070309020205020404" pitchFamily="49" charset="0"/>
                <a:cs typeface="Courier New" panose="02070309020205020404" pitchFamily="49" charset="0"/>
              </a:rPr>
              <a:t>&lt;/edition&gt;</a:t>
            </a:r>
            <a:endParaRPr lang="en-US" altLang="en-US" sz="900" dirty="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900" b="1" dirty="0">
                <a:solidFill>
                  <a:srgbClr val="000000"/>
                </a:solidFill>
                <a:latin typeface="Courier New" panose="02070309020205020404" pitchFamily="49" charset="0"/>
                <a:cs typeface="Courier New" panose="02070309020205020404" pitchFamily="49" charset="0"/>
              </a:rPr>
              <a:t>            </a:t>
            </a:r>
            <a:r>
              <a:rPr lang="en-US" altLang="en-US" sz="900" b="1" dirty="0">
                <a:solidFill>
                  <a:srgbClr val="008000"/>
                </a:solidFill>
                <a:latin typeface="Courier New" panose="02070309020205020404" pitchFamily="49" charset="0"/>
                <a:cs typeface="Courier New" panose="02070309020205020404" pitchFamily="49" charset="0"/>
              </a:rPr>
              <a:t>&lt;edition</a:t>
            </a:r>
            <a:r>
              <a:rPr lang="en-US" altLang="en-US" sz="900" dirty="0">
                <a:solidFill>
                  <a:srgbClr val="000000"/>
                </a:solidFill>
                <a:latin typeface="Courier New" panose="02070309020205020404" pitchFamily="49" charset="0"/>
                <a:cs typeface="Courier New" panose="02070309020205020404" pitchFamily="49" charset="0"/>
              </a:rPr>
              <a:t> </a:t>
            </a:r>
            <a:r>
              <a:rPr lang="en-US" altLang="en-US" sz="900" dirty="0">
                <a:solidFill>
                  <a:srgbClr val="7D9029"/>
                </a:solidFill>
                <a:latin typeface="Courier New" panose="02070309020205020404" pitchFamily="49" charset="0"/>
                <a:cs typeface="Courier New" panose="02070309020205020404" pitchFamily="49" charset="0"/>
              </a:rPr>
              <a:t>language=</a:t>
            </a:r>
            <a:r>
              <a:rPr lang="en-US" altLang="en-US" sz="900" dirty="0">
                <a:solidFill>
                  <a:srgbClr val="BA2121"/>
                </a:solidFill>
                <a:latin typeface="Courier New" panose="02070309020205020404" pitchFamily="49" charset="0"/>
                <a:cs typeface="Courier New" panose="02070309020205020404" pitchFamily="49" charset="0"/>
              </a:rPr>
              <a:t>"Spanish"</a:t>
            </a:r>
            <a:r>
              <a:rPr lang="en-US" altLang="en-US" sz="900" b="1" dirty="0">
                <a:solidFill>
                  <a:srgbClr val="008000"/>
                </a:solidFill>
                <a:latin typeface="Courier New" panose="02070309020205020404" pitchFamily="49" charset="0"/>
                <a:cs typeface="Courier New" panose="02070309020205020404" pitchFamily="49" charset="0"/>
              </a:rPr>
              <a:t>&gt;</a:t>
            </a:r>
            <a:r>
              <a:rPr lang="en-US" altLang="en-US" sz="900" dirty="0">
                <a:solidFill>
                  <a:srgbClr val="000000"/>
                </a:solidFill>
                <a:latin typeface="Courier New" panose="02070309020205020404" pitchFamily="49" charset="0"/>
                <a:cs typeface="Courier New" panose="02070309020205020404" pitchFamily="49" charset="0"/>
              </a:rPr>
              <a:t>es.wiktionary.org</a:t>
            </a:r>
            <a:r>
              <a:rPr lang="en-US" altLang="en-US" sz="900" b="1" dirty="0">
                <a:solidFill>
                  <a:srgbClr val="008000"/>
                </a:solidFill>
                <a:latin typeface="Courier New" panose="02070309020205020404" pitchFamily="49" charset="0"/>
                <a:cs typeface="Courier New" panose="02070309020205020404" pitchFamily="49" charset="0"/>
              </a:rPr>
              <a:t>&lt;/edition&gt;</a:t>
            </a:r>
            <a:endParaRPr lang="en-US" altLang="en-US" sz="900" dirty="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900" b="1" dirty="0">
                <a:solidFill>
                  <a:srgbClr val="000000"/>
                </a:solidFill>
                <a:latin typeface="Courier New" panose="02070309020205020404" pitchFamily="49" charset="0"/>
                <a:cs typeface="Courier New" panose="02070309020205020404" pitchFamily="49" charset="0"/>
              </a:rPr>
              <a:t>         </a:t>
            </a:r>
            <a:r>
              <a:rPr lang="en-US" altLang="en-US" sz="900" b="1" dirty="0">
                <a:solidFill>
                  <a:srgbClr val="008000"/>
                </a:solidFill>
                <a:latin typeface="Courier New" panose="02070309020205020404" pitchFamily="49" charset="0"/>
                <a:cs typeface="Courier New" panose="02070309020205020404" pitchFamily="49" charset="0"/>
              </a:rPr>
              <a:t>&lt;/editions&gt;</a:t>
            </a:r>
          </a:p>
          <a:p>
            <a:pPr lvl="0" eaLnBrk="0" fontAlgn="base" hangingPunct="0">
              <a:spcBef>
                <a:spcPct val="0"/>
              </a:spcBef>
              <a:spcAft>
                <a:spcPct val="0"/>
              </a:spcAft>
            </a:pPr>
            <a:r>
              <a:rPr lang="en-US" altLang="en-US" sz="900" b="1" dirty="0">
                <a:solidFill>
                  <a:srgbClr val="008000"/>
                </a:solidFill>
                <a:latin typeface="Courier New" panose="02070309020205020404" pitchFamily="49" charset="0"/>
                <a:cs typeface="Courier New" panose="02070309020205020404" pitchFamily="49" charset="0"/>
              </a:rPr>
              <a:t>      &lt;/project&gt;</a:t>
            </a:r>
          </a:p>
          <a:p>
            <a:pPr lvl="0" eaLnBrk="0" fontAlgn="base" hangingPunct="0">
              <a:spcBef>
                <a:spcPct val="0"/>
              </a:spcBef>
              <a:spcAft>
                <a:spcPct val="0"/>
              </a:spcAft>
            </a:pPr>
            <a:r>
              <a:rPr lang="en-US" altLang="en-US" sz="900" b="1" dirty="0">
                <a:solidFill>
                  <a:srgbClr val="008000"/>
                </a:solidFill>
                <a:latin typeface="Courier New" panose="02070309020205020404" pitchFamily="49" charset="0"/>
                <a:cs typeface="Courier New" panose="02070309020205020404" pitchFamily="49" charset="0"/>
              </a:rPr>
              <a:t> </a:t>
            </a:r>
            <a:r>
              <a:rPr lang="en-US" altLang="en-US" sz="900" b="1" dirty="0">
                <a:solidFill>
                  <a:srgbClr val="008000"/>
                </a:solidFill>
                <a:latin typeface="Courier New" panose="02070309020205020404" pitchFamily="49" charset="0"/>
                <a:cs typeface="Courier New" panose="02070309020205020404" pitchFamily="49" charset="0"/>
              </a:rPr>
              <a:t>  &lt;/projects&gt;</a:t>
            </a:r>
          </a:p>
          <a:p>
            <a:pPr lvl="0" eaLnBrk="0" fontAlgn="base" hangingPunct="0">
              <a:spcBef>
                <a:spcPct val="0"/>
              </a:spcBef>
              <a:spcAft>
                <a:spcPct val="0"/>
              </a:spcAft>
            </a:pPr>
            <a:r>
              <a:rPr lang="en-US" altLang="en-US" sz="900" b="1" dirty="0">
                <a:solidFill>
                  <a:srgbClr val="008000"/>
                </a:solidFill>
                <a:latin typeface="Courier New" panose="02070309020205020404" pitchFamily="49" charset="0"/>
                <a:cs typeface="Courier New" panose="02070309020205020404" pitchFamily="49" charset="0"/>
              </a:rPr>
              <a:t>&lt;/</a:t>
            </a:r>
            <a:r>
              <a:rPr lang="en-US" altLang="en-US" sz="900" b="1" dirty="0" err="1">
                <a:solidFill>
                  <a:srgbClr val="008000"/>
                </a:solidFill>
                <a:latin typeface="Courier New" panose="02070309020205020404" pitchFamily="49" charset="0"/>
                <a:cs typeface="Courier New" panose="02070309020205020404" pitchFamily="49" charset="0"/>
              </a:rPr>
              <a:t>wikimedia</a:t>
            </a:r>
            <a:r>
              <a:rPr lang="en-US" altLang="en-US" sz="900" b="1" dirty="0">
                <a:solidFill>
                  <a:srgbClr val="008000"/>
                </a:solidFill>
                <a:latin typeface="Courier New" panose="02070309020205020404" pitchFamily="49" charset="0"/>
                <a:cs typeface="Courier New" panose="02070309020205020404" pitchFamily="49" charset="0"/>
              </a:rPr>
              <a:t>&gt;</a:t>
            </a:r>
            <a:r>
              <a:rPr lang="en-US" altLang="en-US" sz="675" dirty="0"/>
              <a:t> </a:t>
            </a:r>
            <a:endParaRPr lang="en-US" altLang="en-US" sz="2100" dirty="0">
              <a:latin typeface="Arial" panose="020B0604020202020204" pitchFamily="34" charset="0"/>
            </a:endParaRPr>
          </a:p>
        </p:txBody>
      </p:sp>
    </p:spTree>
    <p:extLst>
      <p:ext uri="{BB962C8B-B14F-4D97-AF65-F5344CB8AC3E}">
        <p14:creationId xmlns:p14="http://schemas.microsoft.com/office/powerpoint/2010/main" val="2236370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4. LOCATORS. RELATIONSHIPS IN NODES</a:t>
            </a:r>
            <a:endParaRPr lang="en-US" dirty="0"/>
          </a:p>
        </p:txBody>
      </p:sp>
      <p:pic>
        <p:nvPicPr>
          <p:cNvPr id="4" name="Picture 2"/>
          <p:cNvPicPr>
            <a:picLocks noChangeAspect="1" noChangeArrowheads="1"/>
          </p:cNvPicPr>
          <p:nvPr/>
        </p:nvPicPr>
        <p:blipFill>
          <a:blip r:embed="rId3"/>
          <a:srcRect/>
          <a:stretch>
            <a:fillRect/>
          </a:stretch>
        </p:blipFill>
        <p:spPr bwMode="auto">
          <a:xfrm>
            <a:off x="1143000" y="765294"/>
            <a:ext cx="2687479" cy="1924526"/>
          </a:xfrm>
          <a:prstGeom prst="rect">
            <a:avLst/>
          </a:prstGeom>
          <a:noFill/>
          <a:ln w="9525">
            <a:noFill/>
            <a:miter lim="800000"/>
            <a:headEnd/>
            <a:tailEnd/>
          </a:ln>
          <a:effectLst/>
        </p:spPr>
      </p:pic>
      <p:pic>
        <p:nvPicPr>
          <p:cNvPr id="5" name="Picture 3"/>
          <p:cNvPicPr>
            <a:picLocks noChangeAspect="1" noChangeArrowheads="1"/>
          </p:cNvPicPr>
          <p:nvPr/>
        </p:nvPicPr>
        <p:blipFill>
          <a:blip r:embed="rId4"/>
          <a:srcRect/>
          <a:stretch>
            <a:fillRect/>
          </a:stretch>
        </p:blipFill>
        <p:spPr bwMode="auto">
          <a:xfrm>
            <a:off x="5347812" y="765294"/>
            <a:ext cx="2653189" cy="1924526"/>
          </a:xfrm>
          <a:prstGeom prst="rect">
            <a:avLst/>
          </a:prstGeom>
          <a:noFill/>
          <a:ln w="9525">
            <a:noFill/>
            <a:miter lim="800000"/>
            <a:headEnd/>
            <a:tailEnd/>
          </a:ln>
          <a:effectLst/>
        </p:spPr>
      </p:pic>
      <p:pic>
        <p:nvPicPr>
          <p:cNvPr id="6" name="Picture 4"/>
          <p:cNvPicPr>
            <a:picLocks noChangeAspect="1" noChangeArrowheads="1"/>
          </p:cNvPicPr>
          <p:nvPr/>
        </p:nvPicPr>
        <p:blipFill>
          <a:blip r:embed="rId5"/>
          <a:srcRect/>
          <a:stretch>
            <a:fillRect/>
          </a:stretch>
        </p:blipFill>
        <p:spPr bwMode="auto">
          <a:xfrm>
            <a:off x="3251835" y="2769410"/>
            <a:ext cx="2640330" cy="1954530"/>
          </a:xfrm>
          <a:prstGeom prst="rect">
            <a:avLst/>
          </a:prstGeom>
          <a:noFill/>
          <a:ln w="9525">
            <a:noFill/>
            <a:miter lim="800000"/>
            <a:headEnd/>
            <a:tailEnd/>
          </a:ln>
          <a:effectLst/>
        </p:spPr>
      </p:pic>
    </p:spTree>
    <p:extLst>
      <p:ext uri="{BB962C8B-B14F-4D97-AF65-F5344CB8AC3E}">
        <p14:creationId xmlns:p14="http://schemas.microsoft.com/office/powerpoint/2010/main" val="17680928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4. LOCATORS. RELATIONSHIPS IN NODES</a:t>
            </a:r>
            <a:endParaRPr lang="en-US" dirty="0"/>
          </a:p>
        </p:txBody>
      </p:sp>
      <p:sp>
        <p:nvSpPr>
          <p:cNvPr id="8" name="Rectangle 7"/>
          <p:cNvSpPr/>
          <p:nvPr/>
        </p:nvSpPr>
        <p:spPr>
          <a:xfrm>
            <a:off x="1277634" y="843559"/>
            <a:ext cx="3402378" cy="2585323"/>
          </a:xfrm>
          <a:prstGeom prst="rect">
            <a:avLst/>
          </a:prstGeom>
        </p:spPr>
        <p:txBody>
          <a:bodyPr wrap="square">
            <a:spAutoFit/>
          </a:bodyPr>
          <a:lstStyle/>
          <a:p>
            <a:r>
              <a:rPr lang="en-US" sz="900" dirty="0"/>
              <a:t>&lt;inventory&gt;</a:t>
            </a:r>
          </a:p>
          <a:p>
            <a:r>
              <a:rPr lang="en-US" sz="900" dirty="0"/>
              <a:t>	&lt;drink&gt;</a:t>
            </a:r>
          </a:p>
          <a:p>
            <a:r>
              <a:rPr lang="en-US" sz="900" dirty="0"/>
              <a:t>	</a:t>
            </a:r>
            <a:r>
              <a:rPr lang="ru-RU" sz="900" dirty="0"/>
              <a:t>	</a:t>
            </a:r>
            <a:r>
              <a:rPr lang="en-US" sz="900" dirty="0"/>
              <a:t>&lt;</a:t>
            </a:r>
            <a:r>
              <a:rPr lang="en-US" sz="900" dirty="0"/>
              <a:t>lemonade&gt;</a:t>
            </a:r>
          </a:p>
          <a:p>
            <a:r>
              <a:rPr lang="en-US" sz="900" dirty="0"/>
              <a:t>			&lt;price&gt;$2.50&lt;/price&gt;</a:t>
            </a:r>
          </a:p>
          <a:p>
            <a:r>
              <a:rPr lang="en-US" sz="900" dirty="0"/>
              <a:t>			&lt;amount&gt;20&lt;/amount&gt;</a:t>
            </a:r>
          </a:p>
          <a:p>
            <a:r>
              <a:rPr lang="en-US" sz="900" dirty="0"/>
              <a:t>		&lt;/lemonade&gt;</a:t>
            </a:r>
          </a:p>
          <a:p>
            <a:r>
              <a:rPr lang="en-US" sz="900" dirty="0"/>
              <a:t>		</a:t>
            </a:r>
            <a:r>
              <a:rPr lang="en-US" sz="900" b="1" dirty="0">
                <a:solidFill>
                  <a:srgbClr val="FF0000"/>
                </a:solidFill>
              </a:rPr>
              <a:t>&lt;pop&gt;</a:t>
            </a:r>
          </a:p>
          <a:p>
            <a:r>
              <a:rPr lang="en-US" sz="900" dirty="0"/>
              <a:t>			&lt;price&gt;$1.50&lt;/price&gt;</a:t>
            </a:r>
          </a:p>
          <a:p>
            <a:r>
              <a:rPr lang="en-US" sz="900" dirty="0"/>
              <a:t>			</a:t>
            </a:r>
            <a:r>
              <a:rPr lang="en-US" sz="900" b="1" dirty="0">
                <a:solidFill>
                  <a:srgbClr val="00B0F0"/>
                </a:solidFill>
              </a:rPr>
              <a:t>&lt;amount&gt;10&lt;/amount&gt;</a:t>
            </a:r>
          </a:p>
          <a:p>
            <a:r>
              <a:rPr lang="en-US" sz="900" dirty="0"/>
              <a:t>		</a:t>
            </a:r>
            <a:r>
              <a:rPr lang="en-US" sz="900" b="1" dirty="0">
                <a:solidFill>
                  <a:srgbClr val="FF0000"/>
                </a:solidFill>
              </a:rPr>
              <a:t>&lt;/pop&gt;</a:t>
            </a:r>
          </a:p>
          <a:p>
            <a:r>
              <a:rPr lang="en-US" sz="900" dirty="0"/>
              <a:t>	&lt;/drink&gt;</a:t>
            </a:r>
          </a:p>
          <a:p>
            <a:r>
              <a:rPr lang="en-US" sz="900" dirty="0"/>
              <a:t>	&lt;snack&gt;</a:t>
            </a:r>
          </a:p>
          <a:p>
            <a:r>
              <a:rPr lang="en-US" sz="900" dirty="0"/>
              <a:t>		&lt;chips&gt;</a:t>
            </a:r>
          </a:p>
          <a:p>
            <a:r>
              <a:rPr lang="en-US" sz="900" dirty="0"/>
              <a:t>		&lt;price&gt;$4.50&lt;/price&gt;</a:t>
            </a:r>
          </a:p>
          <a:p>
            <a:r>
              <a:rPr lang="en-US" sz="900" dirty="0"/>
              <a:t>		&lt;amount&gt;60&lt;/amount&gt;</a:t>
            </a:r>
          </a:p>
          <a:p>
            <a:r>
              <a:rPr lang="en-US" sz="900" dirty="0"/>
              <a:t>		&lt;/chips&gt;</a:t>
            </a:r>
          </a:p>
          <a:p>
            <a:r>
              <a:rPr lang="en-US" sz="900" dirty="0"/>
              <a:t>	&lt;/snack&gt;</a:t>
            </a:r>
          </a:p>
          <a:p>
            <a:r>
              <a:rPr lang="en-US" sz="900" dirty="0"/>
              <a:t>&lt;/inventory&gt; </a:t>
            </a:r>
          </a:p>
        </p:txBody>
      </p:sp>
      <p:sp>
        <p:nvSpPr>
          <p:cNvPr id="9" name="Rectangle 8"/>
          <p:cNvSpPr/>
          <p:nvPr/>
        </p:nvSpPr>
        <p:spPr>
          <a:xfrm>
            <a:off x="4677705" y="951571"/>
            <a:ext cx="3320988" cy="219291"/>
          </a:xfrm>
          <a:prstGeom prst="rect">
            <a:avLst/>
          </a:prstGeom>
        </p:spPr>
        <p:txBody>
          <a:bodyPr wrap="square">
            <a:spAutoFit/>
          </a:bodyPr>
          <a:lstStyle/>
          <a:p>
            <a:r>
              <a:rPr lang="en-US" sz="825" b="1" i="1" dirty="0">
                <a:solidFill>
                  <a:srgbClr val="FF0000"/>
                </a:solidFill>
                <a:latin typeface="arial" panose="020B0604020202020204" pitchFamily="34" charset="0"/>
              </a:rPr>
              <a:t>P</a:t>
            </a:r>
            <a:r>
              <a:rPr lang="en-US" sz="825" b="1" i="1" dirty="0">
                <a:solidFill>
                  <a:srgbClr val="FF0000"/>
                </a:solidFill>
                <a:latin typeface="arial" panose="020B0604020202020204" pitchFamily="34" charset="0"/>
              </a:rPr>
              <a:t>op</a:t>
            </a:r>
            <a:r>
              <a:rPr lang="en-US" sz="825" b="1" dirty="0">
                <a:solidFill>
                  <a:srgbClr val="000000"/>
                </a:solidFill>
                <a:latin typeface="arial" panose="020B0604020202020204" pitchFamily="34" charset="0"/>
              </a:rPr>
              <a:t> </a:t>
            </a:r>
            <a:r>
              <a:rPr lang="en-US" sz="825" b="1" dirty="0">
                <a:solidFill>
                  <a:srgbClr val="000000"/>
                </a:solidFill>
                <a:latin typeface="arial" panose="020B0604020202020204" pitchFamily="34" charset="0"/>
              </a:rPr>
              <a:t>is </a:t>
            </a:r>
            <a:r>
              <a:rPr lang="en-US" sz="825" b="1" dirty="0">
                <a:solidFill>
                  <a:srgbClr val="000000"/>
                </a:solidFill>
                <a:latin typeface="arial" panose="020B0604020202020204" pitchFamily="34" charset="0"/>
              </a:rPr>
              <a:t>the </a:t>
            </a:r>
            <a:r>
              <a:rPr lang="en-US" sz="825" b="1" dirty="0">
                <a:solidFill>
                  <a:srgbClr val="000000"/>
                </a:solidFill>
                <a:latin typeface="arial" panose="020B0604020202020204" pitchFamily="34" charset="0"/>
              </a:rPr>
              <a:t>ancestor of </a:t>
            </a:r>
            <a:r>
              <a:rPr lang="en-US" sz="825" b="1" i="1" dirty="0">
                <a:solidFill>
                  <a:srgbClr val="00B0F0"/>
                </a:solidFill>
                <a:latin typeface="arial" panose="020B0604020202020204" pitchFamily="34" charset="0"/>
              </a:rPr>
              <a:t>amount</a:t>
            </a:r>
            <a:r>
              <a:rPr lang="en-US" sz="825" b="1" i="1" dirty="0">
                <a:solidFill>
                  <a:srgbClr val="000000"/>
                </a:solidFill>
                <a:latin typeface="arial" panose="020B0604020202020204" pitchFamily="34" charset="0"/>
              </a:rPr>
              <a:t> </a:t>
            </a:r>
            <a:r>
              <a:rPr lang="en-US" sz="825" b="1" dirty="0">
                <a:solidFill>
                  <a:srgbClr val="000000"/>
                </a:solidFill>
                <a:latin typeface="arial" panose="020B0604020202020204" pitchFamily="34" charset="0"/>
              </a:rPr>
              <a:t>because </a:t>
            </a:r>
            <a:r>
              <a:rPr lang="en-US" sz="825" b="1" i="1" dirty="0">
                <a:solidFill>
                  <a:srgbClr val="FF0000"/>
                </a:solidFill>
                <a:latin typeface="arial" panose="020B0604020202020204" pitchFamily="34" charset="0"/>
              </a:rPr>
              <a:t>pop</a:t>
            </a:r>
            <a:r>
              <a:rPr lang="en-US" sz="825" b="1" i="1" dirty="0">
                <a:solidFill>
                  <a:srgbClr val="000000"/>
                </a:solidFill>
                <a:latin typeface="arial" panose="020B0604020202020204" pitchFamily="34" charset="0"/>
              </a:rPr>
              <a:t> </a:t>
            </a:r>
            <a:r>
              <a:rPr lang="en-US" sz="825" b="1" dirty="0">
                <a:solidFill>
                  <a:srgbClr val="000000"/>
                </a:solidFill>
                <a:latin typeface="arial" panose="020B0604020202020204" pitchFamily="34" charset="0"/>
              </a:rPr>
              <a:t>contains </a:t>
            </a:r>
            <a:r>
              <a:rPr lang="en-US" sz="825" b="1" i="1" dirty="0">
                <a:solidFill>
                  <a:srgbClr val="00B0F0"/>
                </a:solidFill>
                <a:latin typeface="arial" panose="020B0604020202020204" pitchFamily="34" charset="0"/>
              </a:rPr>
              <a:t>amount</a:t>
            </a:r>
            <a:endParaRPr lang="en-US" sz="825" b="1" dirty="0">
              <a:solidFill>
                <a:srgbClr val="00B0F0"/>
              </a:solidFill>
            </a:endParaRPr>
          </a:p>
        </p:txBody>
      </p:sp>
      <p:pic>
        <p:nvPicPr>
          <p:cNvPr id="12292" name="Picture 4" descr="http://www.tizag.com/pics/xml/xmltreeancesto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9449" y="1653649"/>
            <a:ext cx="2857500" cy="130016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190753" y="3963873"/>
            <a:ext cx="2807940" cy="577081"/>
          </a:xfrm>
          <a:prstGeom prst="rect">
            <a:avLst/>
          </a:prstGeom>
        </p:spPr>
        <p:txBody>
          <a:bodyPr wrap="square">
            <a:spAutoFit/>
          </a:bodyPr>
          <a:lstStyle/>
          <a:p>
            <a:r>
              <a:rPr lang="en-US" sz="1050" dirty="0"/>
              <a:t>The </a:t>
            </a:r>
            <a:r>
              <a:rPr lang="en-US" sz="1050" b="1" dirty="0">
                <a:solidFill>
                  <a:srgbClr val="FF0000"/>
                </a:solidFill>
              </a:rPr>
              <a:t>root</a:t>
            </a:r>
            <a:r>
              <a:rPr lang="en-US" sz="1050" dirty="0"/>
              <a:t> element of an XML document is the ancestor of every element in the document.</a:t>
            </a:r>
          </a:p>
        </p:txBody>
      </p:sp>
      <p:pic>
        <p:nvPicPr>
          <p:cNvPr id="12294" name="Picture 6" descr="http://www.tizag.com/pics/xml/xmltreeancestor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0073" y="3441499"/>
            <a:ext cx="2857500" cy="1300163"/>
          </a:xfrm>
          <a:prstGeom prst="rect">
            <a:avLst/>
          </a:prstGeom>
          <a:noFill/>
          <a:extLst>
            <a:ext uri="{909E8E84-426E-40DD-AFC4-6F175D3DCCD1}">
              <a14:hiddenFill xmlns:a14="http://schemas.microsoft.com/office/drawing/2010/main">
                <a:solidFill>
                  <a:srgbClr val="FFFFFF"/>
                </a:solidFill>
              </a14:hiddenFill>
            </a:ext>
          </a:extLst>
        </p:spPr>
      </p:pic>
      <p:sp>
        <p:nvSpPr>
          <p:cNvPr id="12" name="Left Arrow 11"/>
          <p:cNvSpPr/>
          <p:nvPr/>
        </p:nvSpPr>
        <p:spPr>
          <a:xfrm>
            <a:off x="4432260" y="3950933"/>
            <a:ext cx="733806" cy="363474"/>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3418801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4. LOCATORS. SELECTING NODES</a:t>
            </a:r>
            <a:endParaRPr lang="en-US" dirty="0"/>
          </a:p>
        </p:txBody>
      </p:sp>
      <p:graphicFrame>
        <p:nvGraphicFramePr>
          <p:cNvPr id="3" name="Table 2"/>
          <p:cNvGraphicFramePr>
            <a:graphicFrameLocks noGrp="1"/>
          </p:cNvGraphicFramePr>
          <p:nvPr>
            <p:extLst/>
          </p:nvPr>
        </p:nvGraphicFramePr>
        <p:xfrm>
          <a:off x="1143000" y="1005576"/>
          <a:ext cx="6858000" cy="1626574"/>
        </p:xfrm>
        <a:graphic>
          <a:graphicData uri="http://schemas.openxmlformats.org/drawingml/2006/table">
            <a:tbl>
              <a:tblPr/>
              <a:tblGrid>
                <a:gridCol w="1711997"/>
                <a:gridCol w="5146003"/>
              </a:tblGrid>
              <a:tr h="251961">
                <a:tc>
                  <a:txBody>
                    <a:bodyPr/>
                    <a:lstStyle/>
                    <a:p>
                      <a:pPr algn="ctr" fontAlgn="t"/>
                      <a:r>
                        <a:rPr lang="en-US" sz="1200" b="1" dirty="0" smtClean="0">
                          <a:effectLst/>
                        </a:rPr>
                        <a:t>Expression</a:t>
                      </a:r>
                      <a:endParaRPr lang="en-US" sz="1200" b="1" dirty="0">
                        <a:effectLst/>
                      </a:endParaRPr>
                    </a:p>
                  </a:txBody>
                  <a:tcPr marL="34541" marR="34541" marT="34541" marB="34541">
                    <a:lnL>
                      <a:noFill/>
                    </a:lnL>
                    <a:lnR>
                      <a:noFill/>
                    </a:lnR>
                    <a:lnT>
                      <a:noFill/>
                    </a:lnT>
                    <a:lnB>
                      <a:noFill/>
                    </a:lnB>
                    <a:solidFill>
                      <a:srgbClr val="FFFFFF"/>
                    </a:solidFill>
                  </a:tcPr>
                </a:tc>
                <a:tc>
                  <a:txBody>
                    <a:bodyPr/>
                    <a:lstStyle/>
                    <a:p>
                      <a:pPr algn="ctr" fontAlgn="t"/>
                      <a:r>
                        <a:rPr lang="en-US" sz="1200" b="1" dirty="0">
                          <a:effectLst/>
                        </a:rPr>
                        <a:t>Description</a:t>
                      </a:r>
                    </a:p>
                  </a:txBody>
                  <a:tcPr marL="34541" marR="34541" marT="34541" marB="34541">
                    <a:lnL>
                      <a:noFill/>
                    </a:lnL>
                    <a:lnR>
                      <a:noFill/>
                    </a:lnR>
                    <a:lnT>
                      <a:noFill/>
                    </a:lnT>
                    <a:lnB>
                      <a:noFill/>
                    </a:lnB>
                    <a:solidFill>
                      <a:srgbClr val="FFFFFF"/>
                    </a:solidFill>
                  </a:tcPr>
                </a:tc>
              </a:tr>
              <a:tr h="206241">
                <a:tc>
                  <a:txBody>
                    <a:bodyPr/>
                    <a:lstStyle/>
                    <a:p>
                      <a:pPr algn="ctr" fontAlgn="t"/>
                      <a:r>
                        <a:rPr lang="en-US" sz="900" i="1">
                          <a:effectLst/>
                        </a:rPr>
                        <a:t>nodename</a:t>
                      </a:r>
                      <a:endParaRPr lang="en-US" sz="900">
                        <a:effectLst/>
                      </a:endParaRPr>
                    </a:p>
                  </a:txBody>
                  <a:tcPr marL="34541" marR="34541" marT="34541" marB="34541">
                    <a:lnL>
                      <a:noFill/>
                    </a:lnL>
                    <a:lnR>
                      <a:noFill/>
                    </a:lnR>
                    <a:lnT>
                      <a:noFill/>
                    </a:lnT>
                    <a:lnB>
                      <a:noFill/>
                    </a:lnB>
                    <a:solidFill>
                      <a:srgbClr val="F2F2F2"/>
                    </a:solidFill>
                  </a:tcPr>
                </a:tc>
                <a:tc>
                  <a:txBody>
                    <a:bodyPr/>
                    <a:lstStyle/>
                    <a:p>
                      <a:pPr algn="l" fontAlgn="t"/>
                      <a:r>
                        <a:rPr lang="en-US" sz="900" dirty="0">
                          <a:effectLst/>
                        </a:rPr>
                        <a:t>Selects all nodes with the name "</a:t>
                      </a:r>
                      <a:r>
                        <a:rPr lang="en-US" sz="900" i="1" dirty="0" err="1">
                          <a:effectLst/>
                        </a:rPr>
                        <a:t>nodename</a:t>
                      </a:r>
                      <a:r>
                        <a:rPr lang="en-US" sz="900" dirty="0">
                          <a:effectLst/>
                        </a:rPr>
                        <a:t>"</a:t>
                      </a:r>
                    </a:p>
                  </a:txBody>
                  <a:tcPr marL="34541" marR="34541" marT="34541" marB="34541">
                    <a:lnL>
                      <a:noFill/>
                    </a:lnL>
                    <a:lnR>
                      <a:noFill/>
                    </a:lnR>
                    <a:lnT>
                      <a:noFill/>
                    </a:lnT>
                    <a:lnB>
                      <a:noFill/>
                    </a:lnB>
                    <a:solidFill>
                      <a:srgbClr val="F2F2F2"/>
                    </a:solidFill>
                  </a:tcPr>
                </a:tc>
              </a:tr>
              <a:tr h="206241">
                <a:tc>
                  <a:txBody>
                    <a:bodyPr/>
                    <a:lstStyle/>
                    <a:p>
                      <a:pPr algn="ctr" fontAlgn="t"/>
                      <a:r>
                        <a:rPr lang="en-US" sz="900">
                          <a:effectLst/>
                        </a:rPr>
                        <a:t>/</a:t>
                      </a:r>
                    </a:p>
                  </a:txBody>
                  <a:tcPr marL="34541" marR="34541" marT="34541" marB="34541">
                    <a:lnL>
                      <a:noFill/>
                    </a:lnL>
                    <a:lnR>
                      <a:noFill/>
                    </a:lnR>
                    <a:lnT>
                      <a:noFill/>
                    </a:lnT>
                    <a:lnB>
                      <a:noFill/>
                    </a:lnB>
                    <a:solidFill>
                      <a:srgbClr val="FFFFFF"/>
                    </a:solidFill>
                  </a:tcPr>
                </a:tc>
                <a:tc>
                  <a:txBody>
                    <a:bodyPr/>
                    <a:lstStyle/>
                    <a:p>
                      <a:pPr algn="l" fontAlgn="t"/>
                      <a:r>
                        <a:rPr lang="en-US" sz="900" dirty="0">
                          <a:effectLst/>
                        </a:rPr>
                        <a:t>Selects from the root node</a:t>
                      </a:r>
                    </a:p>
                  </a:txBody>
                  <a:tcPr marL="34541" marR="34541" marT="34541" marB="34541">
                    <a:lnL>
                      <a:noFill/>
                    </a:lnL>
                    <a:lnR>
                      <a:noFill/>
                    </a:lnR>
                    <a:lnT>
                      <a:noFill/>
                    </a:lnT>
                    <a:lnB>
                      <a:noFill/>
                    </a:lnB>
                    <a:solidFill>
                      <a:srgbClr val="FFFFFF"/>
                    </a:solidFill>
                  </a:tcPr>
                </a:tc>
              </a:tr>
              <a:tr h="343401">
                <a:tc>
                  <a:txBody>
                    <a:bodyPr/>
                    <a:lstStyle/>
                    <a:p>
                      <a:pPr algn="ctr" fontAlgn="t"/>
                      <a:r>
                        <a:rPr lang="en-US" sz="900" dirty="0">
                          <a:effectLst/>
                        </a:rPr>
                        <a:t>//</a:t>
                      </a:r>
                    </a:p>
                  </a:txBody>
                  <a:tcPr marL="34541" marR="34541" marT="34541" marB="34541">
                    <a:lnL>
                      <a:noFill/>
                    </a:lnL>
                    <a:lnR>
                      <a:noFill/>
                    </a:lnR>
                    <a:lnT>
                      <a:noFill/>
                    </a:lnT>
                    <a:lnB>
                      <a:noFill/>
                    </a:lnB>
                    <a:solidFill>
                      <a:srgbClr val="F2F2F2"/>
                    </a:solidFill>
                  </a:tcPr>
                </a:tc>
                <a:tc>
                  <a:txBody>
                    <a:bodyPr/>
                    <a:lstStyle/>
                    <a:p>
                      <a:pPr algn="l" fontAlgn="t"/>
                      <a:r>
                        <a:rPr lang="en-US" sz="900" dirty="0">
                          <a:effectLst/>
                        </a:rPr>
                        <a:t>Selects nodes in the document from the current node that match the selection no matter where they are</a:t>
                      </a:r>
                    </a:p>
                  </a:txBody>
                  <a:tcPr marL="34541" marR="34541" marT="34541" marB="34541">
                    <a:lnL>
                      <a:noFill/>
                    </a:lnL>
                    <a:lnR>
                      <a:noFill/>
                    </a:lnR>
                    <a:lnT>
                      <a:noFill/>
                    </a:lnT>
                    <a:lnB>
                      <a:noFill/>
                    </a:lnB>
                    <a:solidFill>
                      <a:srgbClr val="F2F2F2"/>
                    </a:solidFill>
                  </a:tcPr>
                </a:tc>
              </a:tr>
              <a:tr h="206241">
                <a:tc>
                  <a:txBody>
                    <a:bodyPr/>
                    <a:lstStyle/>
                    <a:p>
                      <a:pPr algn="ctr" fontAlgn="t"/>
                      <a:r>
                        <a:rPr lang="en-US" sz="900">
                          <a:effectLst/>
                        </a:rPr>
                        <a:t>.</a:t>
                      </a:r>
                    </a:p>
                  </a:txBody>
                  <a:tcPr marL="34541" marR="34541" marT="34541" marB="34541">
                    <a:lnL>
                      <a:noFill/>
                    </a:lnL>
                    <a:lnR>
                      <a:noFill/>
                    </a:lnR>
                    <a:lnT>
                      <a:noFill/>
                    </a:lnT>
                    <a:lnB>
                      <a:noFill/>
                    </a:lnB>
                    <a:solidFill>
                      <a:srgbClr val="FFFFFF"/>
                    </a:solidFill>
                  </a:tcPr>
                </a:tc>
                <a:tc>
                  <a:txBody>
                    <a:bodyPr/>
                    <a:lstStyle/>
                    <a:p>
                      <a:pPr algn="l" fontAlgn="t"/>
                      <a:r>
                        <a:rPr lang="en-US" sz="900" dirty="0">
                          <a:effectLst/>
                        </a:rPr>
                        <a:t>Selects the current node</a:t>
                      </a:r>
                    </a:p>
                  </a:txBody>
                  <a:tcPr marL="34541" marR="34541" marT="34541" marB="34541">
                    <a:lnL>
                      <a:noFill/>
                    </a:lnL>
                    <a:lnR>
                      <a:noFill/>
                    </a:lnR>
                    <a:lnT>
                      <a:noFill/>
                    </a:lnT>
                    <a:lnB>
                      <a:noFill/>
                    </a:lnB>
                    <a:solidFill>
                      <a:srgbClr val="FFFFFF"/>
                    </a:solidFill>
                  </a:tcPr>
                </a:tc>
              </a:tr>
              <a:tr h="206241">
                <a:tc>
                  <a:txBody>
                    <a:bodyPr/>
                    <a:lstStyle/>
                    <a:p>
                      <a:pPr algn="ctr" fontAlgn="t"/>
                      <a:r>
                        <a:rPr lang="en-US" sz="900">
                          <a:effectLst/>
                        </a:rPr>
                        <a:t>..</a:t>
                      </a:r>
                    </a:p>
                  </a:txBody>
                  <a:tcPr marL="34541" marR="34541" marT="34541" marB="34541">
                    <a:lnL>
                      <a:noFill/>
                    </a:lnL>
                    <a:lnR>
                      <a:noFill/>
                    </a:lnR>
                    <a:lnT>
                      <a:noFill/>
                    </a:lnT>
                    <a:lnB>
                      <a:noFill/>
                    </a:lnB>
                    <a:solidFill>
                      <a:srgbClr val="F2F2F2"/>
                    </a:solidFill>
                  </a:tcPr>
                </a:tc>
                <a:tc>
                  <a:txBody>
                    <a:bodyPr/>
                    <a:lstStyle/>
                    <a:p>
                      <a:pPr algn="l" fontAlgn="t"/>
                      <a:r>
                        <a:rPr lang="en-US" sz="900">
                          <a:effectLst/>
                        </a:rPr>
                        <a:t>Selects the parent of the current node</a:t>
                      </a:r>
                    </a:p>
                  </a:txBody>
                  <a:tcPr marL="34541" marR="34541" marT="34541" marB="34541">
                    <a:lnL>
                      <a:noFill/>
                    </a:lnL>
                    <a:lnR>
                      <a:noFill/>
                    </a:lnR>
                    <a:lnT>
                      <a:noFill/>
                    </a:lnT>
                    <a:lnB>
                      <a:noFill/>
                    </a:lnB>
                    <a:solidFill>
                      <a:srgbClr val="F2F2F2"/>
                    </a:solidFill>
                  </a:tcPr>
                </a:tc>
              </a:tr>
              <a:tr h="206241">
                <a:tc>
                  <a:txBody>
                    <a:bodyPr/>
                    <a:lstStyle/>
                    <a:p>
                      <a:pPr algn="ctr" fontAlgn="t"/>
                      <a:r>
                        <a:rPr lang="en-US" sz="900" dirty="0">
                          <a:effectLst/>
                        </a:rPr>
                        <a:t>@</a:t>
                      </a:r>
                    </a:p>
                  </a:txBody>
                  <a:tcPr marL="34541" marR="34541" marT="34541" marB="34541">
                    <a:lnL>
                      <a:noFill/>
                    </a:lnL>
                    <a:lnR>
                      <a:noFill/>
                    </a:lnR>
                    <a:lnT>
                      <a:noFill/>
                    </a:lnT>
                    <a:lnB>
                      <a:noFill/>
                    </a:lnB>
                    <a:solidFill>
                      <a:srgbClr val="FFFFFF"/>
                    </a:solidFill>
                  </a:tcPr>
                </a:tc>
                <a:tc>
                  <a:txBody>
                    <a:bodyPr/>
                    <a:lstStyle/>
                    <a:p>
                      <a:pPr algn="l" fontAlgn="t"/>
                      <a:r>
                        <a:rPr lang="en-US" sz="900" dirty="0">
                          <a:effectLst/>
                        </a:rPr>
                        <a:t>Selects attributes</a:t>
                      </a:r>
                    </a:p>
                  </a:txBody>
                  <a:tcPr marL="34541" marR="34541" marT="34541" marB="34541">
                    <a:lnL>
                      <a:noFill/>
                    </a:lnL>
                    <a:lnR>
                      <a:noFill/>
                    </a:lnR>
                    <a:lnT>
                      <a:noFill/>
                    </a:lnT>
                    <a:lnB>
                      <a:noFill/>
                    </a:lnB>
                    <a:solidFill>
                      <a:srgbClr val="FFFFFF"/>
                    </a:solid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297533382"/>
              </p:ext>
            </p:extLst>
          </p:nvPr>
        </p:nvGraphicFramePr>
        <p:xfrm>
          <a:off x="1143000" y="2771744"/>
          <a:ext cx="6858000" cy="1763734"/>
        </p:xfrm>
        <a:graphic>
          <a:graphicData uri="http://schemas.openxmlformats.org/drawingml/2006/table">
            <a:tbl>
              <a:tblPr/>
              <a:tblGrid>
                <a:gridCol w="1711997"/>
                <a:gridCol w="5146003"/>
              </a:tblGrid>
              <a:tr h="251961">
                <a:tc>
                  <a:txBody>
                    <a:bodyPr/>
                    <a:lstStyle/>
                    <a:p>
                      <a:pPr algn="ctr" fontAlgn="t"/>
                      <a:r>
                        <a:rPr lang="en-US" sz="1200" b="1" dirty="0" smtClean="0">
                          <a:effectLst/>
                        </a:rPr>
                        <a:t>XPath </a:t>
                      </a:r>
                      <a:r>
                        <a:rPr lang="en-US" sz="1200" b="1" dirty="0">
                          <a:effectLst/>
                        </a:rPr>
                        <a:t>Expression</a:t>
                      </a:r>
                    </a:p>
                  </a:txBody>
                  <a:tcPr marL="34541" marR="34541" marT="34541" marB="34541">
                    <a:lnL>
                      <a:noFill/>
                    </a:lnL>
                    <a:lnR>
                      <a:noFill/>
                    </a:lnR>
                    <a:lnT>
                      <a:noFill/>
                    </a:lnT>
                    <a:lnB>
                      <a:noFill/>
                    </a:lnB>
                    <a:solidFill>
                      <a:srgbClr val="FFFFFF"/>
                    </a:solidFill>
                  </a:tcPr>
                </a:tc>
                <a:tc>
                  <a:txBody>
                    <a:bodyPr/>
                    <a:lstStyle/>
                    <a:p>
                      <a:pPr algn="ctr" fontAlgn="t"/>
                      <a:r>
                        <a:rPr lang="en-US" sz="1200" b="1" dirty="0">
                          <a:effectLst/>
                        </a:rPr>
                        <a:t>Result</a:t>
                      </a:r>
                    </a:p>
                  </a:txBody>
                  <a:tcPr marL="34541" marR="34541" marT="34541" marB="34541">
                    <a:lnL>
                      <a:noFill/>
                    </a:lnL>
                    <a:lnR>
                      <a:noFill/>
                    </a:lnR>
                    <a:lnT>
                      <a:noFill/>
                    </a:lnT>
                    <a:lnB>
                      <a:noFill/>
                    </a:lnB>
                    <a:solidFill>
                      <a:srgbClr val="FFFFFF"/>
                    </a:solidFill>
                  </a:tcPr>
                </a:tc>
              </a:tr>
              <a:tr h="206241">
                <a:tc>
                  <a:txBody>
                    <a:bodyPr/>
                    <a:lstStyle/>
                    <a:p>
                      <a:pPr algn="ctr" fontAlgn="t"/>
                      <a:r>
                        <a:rPr lang="en-US" sz="900">
                          <a:effectLst/>
                        </a:rPr>
                        <a:t>bookstore</a:t>
                      </a:r>
                    </a:p>
                  </a:txBody>
                  <a:tcPr marL="34541" marR="34541" marT="34541" marB="34541">
                    <a:lnL>
                      <a:noFill/>
                    </a:lnL>
                    <a:lnR>
                      <a:noFill/>
                    </a:lnR>
                    <a:lnT>
                      <a:noFill/>
                    </a:lnT>
                    <a:lnB>
                      <a:noFill/>
                    </a:lnB>
                    <a:solidFill>
                      <a:srgbClr val="F2F2F2"/>
                    </a:solidFill>
                  </a:tcPr>
                </a:tc>
                <a:tc>
                  <a:txBody>
                    <a:bodyPr/>
                    <a:lstStyle/>
                    <a:p>
                      <a:pPr algn="l" fontAlgn="t"/>
                      <a:r>
                        <a:rPr lang="en-US" sz="900">
                          <a:effectLst/>
                        </a:rPr>
                        <a:t>Selects all nodes with the name "bookstore"</a:t>
                      </a:r>
                    </a:p>
                  </a:txBody>
                  <a:tcPr marL="34541" marR="34541" marT="34541" marB="34541">
                    <a:lnL>
                      <a:noFill/>
                    </a:lnL>
                    <a:lnR>
                      <a:noFill/>
                    </a:lnR>
                    <a:lnT>
                      <a:noFill/>
                    </a:lnT>
                    <a:lnB>
                      <a:noFill/>
                    </a:lnB>
                    <a:solidFill>
                      <a:srgbClr val="F2F2F2"/>
                    </a:solidFill>
                  </a:tcPr>
                </a:tc>
              </a:tr>
              <a:tr h="343401">
                <a:tc>
                  <a:txBody>
                    <a:bodyPr/>
                    <a:lstStyle/>
                    <a:p>
                      <a:pPr algn="ctr" fontAlgn="t"/>
                      <a:r>
                        <a:rPr lang="en-US" sz="900" dirty="0">
                          <a:effectLst/>
                        </a:rPr>
                        <a:t>/bookstore</a:t>
                      </a:r>
                    </a:p>
                  </a:txBody>
                  <a:tcPr marL="34541" marR="34541" marT="34541" marB="34541">
                    <a:lnL>
                      <a:noFill/>
                    </a:lnL>
                    <a:lnR>
                      <a:noFill/>
                    </a:lnR>
                    <a:lnT>
                      <a:noFill/>
                    </a:lnT>
                    <a:lnB>
                      <a:noFill/>
                    </a:lnB>
                    <a:solidFill>
                      <a:srgbClr val="FFFFFF"/>
                    </a:solidFill>
                  </a:tcPr>
                </a:tc>
                <a:tc>
                  <a:txBody>
                    <a:bodyPr/>
                    <a:lstStyle/>
                    <a:p>
                      <a:pPr algn="l" fontAlgn="t"/>
                      <a:r>
                        <a:rPr lang="en-US" sz="900">
                          <a:effectLst/>
                        </a:rPr>
                        <a:t>Selects the root element bookstore</a:t>
                      </a:r>
                      <a:r>
                        <a:rPr lang="en-US" sz="900" b="1">
                          <a:effectLst/>
                        </a:rPr>
                        <a:t>Note:</a:t>
                      </a:r>
                      <a:r>
                        <a:rPr lang="en-US" sz="900">
                          <a:effectLst/>
                        </a:rPr>
                        <a:t> If the path starts with a slash ( / ) it always represents an absolute path to an element!</a:t>
                      </a:r>
                    </a:p>
                  </a:txBody>
                  <a:tcPr marL="34541" marR="34541" marT="34541" marB="34541">
                    <a:lnL>
                      <a:noFill/>
                    </a:lnL>
                    <a:lnR>
                      <a:noFill/>
                    </a:lnR>
                    <a:lnT>
                      <a:noFill/>
                    </a:lnT>
                    <a:lnB>
                      <a:noFill/>
                    </a:lnB>
                    <a:solidFill>
                      <a:srgbClr val="FFFFFF"/>
                    </a:solidFill>
                  </a:tcPr>
                </a:tc>
              </a:tr>
              <a:tr h="206241">
                <a:tc>
                  <a:txBody>
                    <a:bodyPr/>
                    <a:lstStyle/>
                    <a:p>
                      <a:pPr algn="ctr" fontAlgn="t"/>
                      <a:r>
                        <a:rPr lang="en-US" sz="900" dirty="0">
                          <a:effectLst/>
                        </a:rPr>
                        <a:t>bookstore/book</a:t>
                      </a:r>
                    </a:p>
                  </a:txBody>
                  <a:tcPr marL="34541" marR="34541" marT="34541" marB="34541">
                    <a:lnL>
                      <a:noFill/>
                    </a:lnL>
                    <a:lnR>
                      <a:noFill/>
                    </a:lnR>
                    <a:lnT>
                      <a:noFill/>
                    </a:lnT>
                    <a:lnB>
                      <a:noFill/>
                    </a:lnB>
                    <a:solidFill>
                      <a:srgbClr val="F2F2F2"/>
                    </a:solidFill>
                  </a:tcPr>
                </a:tc>
                <a:tc>
                  <a:txBody>
                    <a:bodyPr/>
                    <a:lstStyle/>
                    <a:p>
                      <a:pPr algn="l" fontAlgn="t"/>
                      <a:r>
                        <a:rPr lang="en-US" sz="900" dirty="0">
                          <a:effectLst/>
                        </a:rPr>
                        <a:t>Selects all book elements that are children of bookstore</a:t>
                      </a:r>
                    </a:p>
                  </a:txBody>
                  <a:tcPr marL="34541" marR="34541" marT="34541" marB="34541">
                    <a:lnL>
                      <a:noFill/>
                    </a:lnL>
                    <a:lnR>
                      <a:noFill/>
                    </a:lnR>
                    <a:lnT>
                      <a:noFill/>
                    </a:lnT>
                    <a:lnB>
                      <a:noFill/>
                    </a:lnB>
                    <a:solidFill>
                      <a:srgbClr val="F2F2F2"/>
                    </a:solidFill>
                  </a:tcPr>
                </a:tc>
              </a:tr>
              <a:tr h="206241">
                <a:tc>
                  <a:txBody>
                    <a:bodyPr/>
                    <a:lstStyle/>
                    <a:p>
                      <a:pPr algn="ctr" fontAlgn="t"/>
                      <a:r>
                        <a:rPr lang="en-US" sz="900">
                          <a:effectLst/>
                        </a:rPr>
                        <a:t>//book</a:t>
                      </a:r>
                    </a:p>
                  </a:txBody>
                  <a:tcPr marL="34541" marR="34541" marT="34541" marB="34541">
                    <a:lnL>
                      <a:noFill/>
                    </a:lnL>
                    <a:lnR>
                      <a:noFill/>
                    </a:lnR>
                    <a:lnT>
                      <a:noFill/>
                    </a:lnT>
                    <a:lnB>
                      <a:noFill/>
                    </a:lnB>
                    <a:solidFill>
                      <a:srgbClr val="FFFFFF"/>
                    </a:solidFill>
                  </a:tcPr>
                </a:tc>
                <a:tc>
                  <a:txBody>
                    <a:bodyPr/>
                    <a:lstStyle/>
                    <a:p>
                      <a:pPr algn="l" fontAlgn="t"/>
                      <a:r>
                        <a:rPr lang="en-US" sz="900" dirty="0">
                          <a:effectLst/>
                        </a:rPr>
                        <a:t>Selects all book elements no matter where they are in the document</a:t>
                      </a:r>
                    </a:p>
                  </a:txBody>
                  <a:tcPr marL="34541" marR="34541" marT="34541" marB="34541">
                    <a:lnL>
                      <a:noFill/>
                    </a:lnL>
                    <a:lnR>
                      <a:noFill/>
                    </a:lnR>
                    <a:lnT>
                      <a:noFill/>
                    </a:lnT>
                    <a:lnB>
                      <a:noFill/>
                    </a:lnB>
                    <a:solidFill>
                      <a:srgbClr val="FFFFFF"/>
                    </a:solidFill>
                  </a:tcPr>
                </a:tc>
              </a:tr>
              <a:tr h="343401">
                <a:tc>
                  <a:txBody>
                    <a:bodyPr/>
                    <a:lstStyle/>
                    <a:p>
                      <a:pPr algn="ctr" fontAlgn="t"/>
                      <a:r>
                        <a:rPr lang="en-US" sz="900">
                          <a:effectLst/>
                        </a:rPr>
                        <a:t>bookstore//book</a:t>
                      </a:r>
                    </a:p>
                  </a:txBody>
                  <a:tcPr marL="34541" marR="34541" marT="34541" marB="34541">
                    <a:lnL>
                      <a:noFill/>
                    </a:lnL>
                    <a:lnR>
                      <a:noFill/>
                    </a:lnR>
                    <a:lnT>
                      <a:noFill/>
                    </a:lnT>
                    <a:lnB>
                      <a:noFill/>
                    </a:lnB>
                    <a:solidFill>
                      <a:srgbClr val="F2F2F2"/>
                    </a:solidFill>
                  </a:tcPr>
                </a:tc>
                <a:tc>
                  <a:txBody>
                    <a:bodyPr/>
                    <a:lstStyle/>
                    <a:p>
                      <a:pPr algn="l" fontAlgn="t"/>
                      <a:r>
                        <a:rPr lang="en-US" sz="900">
                          <a:effectLst/>
                        </a:rPr>
                        <a:t>Selects all book elements that are descendant of the bookstore element, no matter where they are under the bookstore element</a:t>
                      </a:r>
                    </a:p>
                  </a:txBody>
                  <a:tcPr marL="34541" marR="34541" marT="34541" marB="34541">
                    <a:lnL>
                      <a:noFill/>
                    </a:lnL>
                    <a:lnR>
                      <a:noFill/>
                    </a:lnR>
                    <a:lnT>
                      <a:noFill/>
                    </a:lnT>
                    <a:lnB>
                      <a:noFill/>
                    </a:lnB>
                    <a:solidFill>
                      <a:srgbClr val="F2F2F2"/>
                    </a:solidFill>
                  </a:tcPr>
                </a:tc>
              </a:tr>
              <a:tr h="206241">
                <a:tc>
                  <a:txBody>
                    <a:bodyPr/>
                    <a:lstStyle/>
                    <a:p>
                      <a:pPr algn="ctr" fontAlgn="t"/>
                      <a:r>
                        <a:rPr lang="en-US" sz="900" dirty="0">
                          <a:effectLst/>
                        </a:rPr>
                        <a:t>//@</a:t>
                      </a:r>
                      <a:r>
                        <a:rPr lang="en-US" sz="900" dirty="0" err="1">
                          <a:effectLst/>
                        </a:rPr>
                        <a:t>lang</a:t>
                      </a:r>
                      <a:endParaRPr lang="en-US" sz="900" dirty="0">
                        <a:effectLst/>
                      </a:endParaRPr>
                    </a:p>
                  </a:txBody>
                  <a:tcPr marL="34541" marR="34541" marT="34541" marB="34541">
                    <a:lnL>
                      <a:noFill/>
                    </a:lnL>
                    <a:lnR>
                      <a:noFill/>
                    </a:lnR>
                    <a:lnT>
                      <a:noFill/>
                    </a:lnT>
                    <a:lnB>
                      <a:noFill/>
                    </a:lnB>
                    <a:solidFill>
                      <a:srgbClr val="FFFFFF"/>
                    </a:solidFill>
                  </a:tcPr>
                </a:tc>
                <a:tc>
                  <a:txBody>
                    <a:bodyPr/>
                    <a:lstStyle/>
                    <a:p>
                      <a:pPr algn="l" fontAlgn="t"/>
                      <a:r>
                        <a:rPr lang="en-US" sz="900" dirty="0">
                          <a:effectLst/>
                        </a:rPr>
                        <a:t>Selects all attributes that are named </a:t>
                      </a:r>
                      <a:r>
                        <a:rPr lang="en-US" sz="900" dirty="0" err="1">
                          <a:effectLst/>
                        </a:rPr>
                        <a:t>lang</a:t>
                      </a:r>
                      <a:endParaRPr lang="en-US" sz="900" dirty="0">
                        <a:effectLst/>
                      </a:endParaRPr>
                    </a:p>
                  </a:txBody>
                  <a:tcPr marL="34541" marR="34541" marT="34541" marB="34541">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20076389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4. LOCATORS. SELECTING UNKNOWN NODES</a:t>
            </a:r>
            <a:endParaRPr lang="en-US" dirty="0"/>
          </a:p>
        </p:txBody>
      </p:sp>
      <p:graphicFrame>
        <p:nvGraphicFramePr>
          <p:cNvPr id="5" name="Объект 4"/>
          <p:cNvGraphicFramePr>
            <a:graphicFrameLocks noGrp="1"/>
          </p:cNvGraphicFramePr>
          <p:nvPr>
            <p:ph idx="1"/>
            <p:extLst/>
          </p:nvPr>
        </p:nvGraphicFramePr>
        <p:xfrm>
          <a:off x="1142998" y="1078705"/>
          <a:ext cx="6858002" cy="3329250"/>
        </p:xfrm>
        <a:graphic>
          <a:graphicData uri="http://schemas.openxmlformats.org/drawingml/2006/table">
            <a:tbl>
              <a:tblPr firstRow="1" bandRow="1">
                <a:tableStyleId>{0660B408-B3CF-4A94-85FC-2B1E0A45F4A2}</a:tableStyleId>
              </a:tblPr>
              <a:tblGrid>
                <a:gridCol w="3429001"/>
                <a:gridCol w="3429001"/>
              </a:tblGrid>
              <a:tr h="554875">
                <a:tc>
                  <a:txBody>
                    <a:bodyPr/>
                    <a:lstStyle/>
                    <a:p>
                      <a:pPr algn="ctr"/>
                      <a:r>
                        <a:rPr lang="en-US" sz="1200" dirty="0" err="1" smtClean="0"/>
                        <a:t>Xpath</a:t>
                      </a:r>
                      <a:r>
                        <a:rPr lang="en-US" sz="1200" dirty="0" smtClean="0"/>
                        <a:t> Expression</a:t>
                      </a:r>
                      <a:endParaRPr lang="en-US" sz="1200" dirty="0"/>
                    </a:p>
                  </a:txBody>
                  <a:tcPr marL="68580" marR="68580" marT="34290" marB="34290"/>
                </a:tc>
                <a:tc>
                  <a:txBody>
                    <a:bodyPr/>
                    <a:lstStyle/>
                    <a:p>
                      <a:pPr algn="ctr"/>
                      <a:r>
                        <a:rPr lang="en-US" sz="1200" dirty="0" smtClean="0"/>
                        <a:t>Result</a:t>
                      </a:r>
                      <a:endParaRPr lang="en-US" sz="1200" dirty="0"/>
                    </a:p>
                  </a:txBody>
                  <a:tcPr marL="68580" marR="68580" marT="34290" marB="34290"/>
                </a:tc>
              </a:tr>
              <a:tr h="554875">
                <a:tc>
                  <a:txBody>
                    <a:bodyPr/>
                    <a:lstStyle/>
                    <a:p>
                      <a:r>
                        <a:rPr lang="en-US" sz="1100" dirty="0" smtClean="0"/>
                        <a:t>form/*</a:t>
                      </a:r>
                      <a:endParaRPr lang="en-US" sz="1100" dirty="0"/>
                    </a:p>
                  </a:txBody>
                  <a:tcPr marL="68580" marR="68580" marT="34290" marB="34290"/>
                </a:tc>
                <a:tc>
                  <a:txBody>
                    <a:bodyPr/>
                    <a:lstStyle/>
                    <a:p>
                      <a:r>
                        <a:rPr lang="en-US" sz="1100" dirty="0" smtClean="0"/>
                        <a:t>Selects all the child nodes of the form element</a:t>
                      </a:r>
                      <a:endParaRPr lang="en-US" sz="1100" dirty="0"/>
                    </a:p>
                  </a:txBody>
                  <a:tcPr marL="68580" marR="68580" marT="34290" marB="34290"/>
                </a:tc>
              </a:tr>
              <a:tr h="554875">
                <a:tc>
                  <a:txBody>
                    <a:bodyPr/>
                    <a:lstStyle/>
                    <a:p>
                      <a:r>
                        <a:rPr lang="en-US" sz="1100" dirty="0" smtClean="0"/>
                        <a:t>//*</a:t>
                      </a:r>
                      <a:endParaRPr lang="en-US" sz="1100" dirty="0"/>
                    </a:p>
                  </a:txBody>
                  <a:tcPr marL="68580" marR="68580" marT="34290" marB="34290"/>
                </a:tc>
                <a:tc>
                  <a:txBody>
                    <a:bodyPr/>
                    <a:lstStyle/>
                    <a:p>
                      <a:r>
                        <a:rPr lang="en-US" sz="1100" dirty="0" smtClean="0"/>
                        <a:t>Selects all the elements in the document</a:t>
                      </a:r>
                      <a:endParaRPr lang="en-US" sz="1100" dirty="0"/>
                    </a:p>
                  </a:txBody>
                  <a:tcPr marL="68580" marR="68580" marT="34290" marB="34290"/>
                </a:tc>
              </a:tr>
              <a:tr h="554875">
                <a:tc>
                  <a:txBody>
                    <a:bodyPr/>
                    <a:lstStyle/>
                    <a:p>
                      <a:r>
                        <a:rPr lang="en-US" sz="1100" dirty="0" smtClean="0"/>
                        <a:t>//input[@*]</a:t>
                      </a:r>
                      <a:endParaRPr lang="en-US" sz="1100" dirty="0"/>
                    </a:p>
                  </a:txBody>
                  <a:tcPr marL="68580" marR="68580" marT="34290" marB="34290"/>
                </a:tc>
                <a:tc>
                  <a:txBody>
                    <a:bodyPr/>
                    <a:lstStyle/>
                    <a:p>
                      <a:r>
                        <a:rPr lang="en-US" sz="1100" dirty="0" smtClean="0"/>
                        <a:t>Selects all input elements,</a:t>
                      </a:r>
                      <a:r>
                        <a:rPr lang="en-US" sz="1100" baseline="0" dirty="0" smtClean="0"/>
                        <a:t> that have any attribute</a:t>
                      </a:r>
                      <a:endParaRPr lang="en-US" sz="1100" dirty="0"/>
                    </a:p>
                  </a:txBody>
                  <a:tcPr marL="68580" marR="68580" marT="34290" marB="34290"/>
                </a:tc>
              </a:tr>
              <a:tr h="554875">
                <a:tc>
                  <a:txBody>
                    <a:bodyPr/>
                    <a:lstStyle/>
                    <a:p>
                      <a:r>
                        <a:rPr lang="en-US" sz="1100" dirty="0" smtClean="0"/>
                        <a:t>//[@*]</a:t>
                      </a:r>
                      <a:endParaRPr lang="en-US" sz="1100" dirty="0"/>
                    </a:p>
                  </a:txBody>
                  <a:tcPr marL="68580" marR="68580" marT="34290" marB="34290"/>
                </a:tc>
                <a:tc>
                  <a:txBody>
                    <a:bodyPr/>
                    <a:lstStyle/>
                    <a:p>
                      <a:r>
                        <a:rPr lang="en-US" sz="1100" dirty="0" smtClean="0"/>
                        <a:t>Selects all elements,</a:t>
                      </a:r>
                      <a:r>
                        <a:rPr lang="en-US" sz="1100" baseline="0" dirty="0" smtClean="0"/>
                        <a:t> that have any attribute</a:t>
                      </a:r>
                      <a:endParaRPr lang="en-US" sz="1100" dirty="0"/>
                    </a:p>
                  </a:txBody>
                  <a:tcPr marL="68580" marR="68580" marT="34290" marB="34290"/>
                </a:tc>
              </a:tr>
              <a:tr h="554875">
                <a:tc>
                  <a:txBody>
                    <a:bodyPr/>
                    <a:lstStyle/>
                    <a:p>
                      <a:r>
                        <a:rPr lang="en-US" sz="1100" dirty="0" smtClean="0"/>
                        <a:t>node()</a:t>
                      </a:r>
                      <a:endParaRPr lang="en-US" sz="1100" dirty="0"/>
                    </a:p>
                  </a:txBody>
                  <a:tcPr marL="68580" marR="68580" marT="34290" marB="34290"/>
                </a:tc>
                <a:tc>
                  <a:txBody>
                    <a:bodyPr/>
                    <a:lstStyle/>
                    <a:p>
                      <a:r>
                        <a:rPr lang="en-US" sz="1100" dirty="0" smtClean="0"/>
                        <a:t>Matches any node of any kind</a:t>
                      </a:r>
                      <a:endParaRPr lang="en-US" sz="1100" dirty="0"/>
                    </a:p>
                  </a:txBody>
                  <a:tcPr marL="68580" marR="68580" marT="34290" marB="34290"/>
                </a:tc>
              </a:tr>
            </a:tbl>
          </a:graphicData>
        </a:graphic>
      </p:graphicFrame>
    </p:spTree>
    <p:extLst>
      <p:ext uri="{BB962C8B-B14F-4D97-AF65-F5344CB8AC3E}">
        <p14:creationId xmlns:p14="http://schemas.microsoft.com/office/powerpoint/2010/main" val="32190388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4. LOCATORS. XPATH FUNCTIONS</a:t>
            </a:r>
            <a:endParaRPr lang="en-US" dirty="0"/>
          </a:p>
        </p:txBody>
      </p:sp>
      <p:sp>
        <p:nvSpPr>
          <p:cNvPr id="3" name="Объект 2"/>
          <p:cNvSpPr>
            <a:spLocks noGrp="1"/>
          </p:cNvSpPr>
          <p:nvPr>
            <p:ph idx="1"/>
          </p:nvPr>
        </p:nvSpPr>
        <p:spPr>
          <a:xfrm>
            <a:off x="1407355" y="1078992"/>
            <a:ext cx="6254496" cy="1040825"/>
          </a:xfrm>
        </p:spPr>
        <p:txBody>
          <a:bodyPr>
            <a:normAutofit lnSpcReduction="10000"/>
          </a:bodyPr>
          <a:lstStyle/>
          <a:p>
            <a:r>
              <a:rPr lang="en-US" dirty="0" smtClean="0"/>
              <a:t>Node-Set </a:t>
            </a:r>
            <a:r>
              <a:rPr lang="en-US" dirty="0"/>
              <a:t>(node, document, </a:t>
            </a:r>
            <a:r>
              <a:rPr lang="en-US" dirty="0" smtClean="0"/>
              <a:t>id…)</a:t>
            </a:r>
          </a:p>
          <a:p>
            <a:r>
              <a:rPr lang="en-US" dirty="0" smtClean="0"/>
              <a:t>String </a:t>
            </a:r>
            <a:r>
              <a:rPr lang="en-US" dirty="0"/>
              <a:t>(text, name</a:t>
            </a:r>
            <a:r>
              <a:rPr lang="en-US" dirty="0" smtClean="0"/>
              <a:t>…)</a:t>
            </a:r>
          </a:p>
          <a:p>
            <a:r>
              <a:rPr lang="en-US" dirty="0" smtClean="0"/>
              <a:t>Boolean </a:t>
            </a:r>
            <a:r>
              <a:rPr lang="en-US" dirty="0"/>
              <a:t>(</a:t>
            </a:r>
            <a:r>
              <a:rPr lang="en-US" dirty="0" smtClean="0"/>
              <a:t>contains, not, true…)</a:t>
            </a:r>
          </a:p>
          <a:p>
            <a:r>
              <a:rPr lang="en-US" dirty="0" smtClean="0"/>
              <a:t>Number </a:t>
            </a:r>
            <a:r>
              <a:rPr lang="en-US" dirty="0"/>
              <a:t>(</a:t>
            </a:r>
            <a:r>
              <a:rPr lang="en-US" dirty="0" smtClean="0"/>
              <a:t>count, position, string-length </a:t>
            </a:r>
            <a:r>
              <a:rPr lang="en-US" dirty="0"/>
              <a:t>round</a:t>
            </a:r>
            <a:r>
              <a:rPr lang="en-US" dirty="0" smtClean="0"/>
              <a:t>, sum…)</a:t>
            </a:r>
          </a:p>
          <a:p>
            <a:endParaRPr lang="en-US" dirty="0"/>
          </a:p>
          <a:p>
            <a:endParaRPr lang="en-US" dirty="0"/>
          </a:p>
        </p:txBody>
      </p:sp>
      <p:graphicFrame>
        <p:nvGraphicFramePr>
          <p:cNvPr id="6" name="Таблица 5"/>
          <p:cNvGraphicFramePr>
            <a:graphicFrameLocks noGrp="1"/>
          </p:cNvGraphicFramePr>
          <p:nvPr>
            <p:extLst>
              <p:ext uri="{D42A27DB-BD31-4B8C-83A1-F6EECF244321}">
                <p14:modId xmlns:p14="http://schemas.microsoft.com/office/powerpoint/2010/main" val="3055658060"/>
              </p:ext>
            </p:extLst>
          </p:nvPr>
        </p:nvGraphicFramePr>
        <p:xfrm>
          <a:off x="1143000" y="2246817"/>
          <a:ext cx="6858000" cy="1557872"/>
        </p:xfrm>
        <a:graphic>
          <a:graphicData uri="http://schemas.openxmlformats.org/drawingml/2006/table">
            <a:tbl>
              <a:tblPr firstRow="1" bandRow="1">
                <a:tableStyleId>{0660B408-B3CF-4A94-85FC-2B1E0A45F4A2}</a:tableStyleId>
              </a:tblPr>
              <a:tblGrid>
                <a:gridCol w="3429000"/>
                <a:gridCol w="3429000"/>
              </a:tblGrid>
              <a:tr h="283858">
                <a:tc>
                  <a:txBody>
                    <a:bodyPr/>
                    <a:lstStyle/>
                    <a:p>
                      <a:pPr algn="ctr"/>
                      <a:r>
                        <a:rPr lang="en-US" sz="1200" dirty="0" smtClean="0"/>
                        <a:t>Function Example</a:t>
                      </a:r>
                      <a:endParaRPr lang="en-US" sz="1200" dirty="0"/>
                    </a:p>
                  </a:txBody>
                  <a:tcPr marL="68580" marR="68580" marT="34290" marB="34290"/>
                </a:tc>
                <a:tc>
                  <a:txBody>
                    <a:bodyPr/>
                    <a:lstStyle/>
                    <a:p>
                      <a:pPr algn="ctr"/>
                      <a:r>
                        <a:rPr lang="en-US" sz="1200" dirty="0" smtClean="0"/>
                        <a:t>Results</a:t>
                      </a:r>
                      <a:endParaRPr lang="en-US" sz="1200" dirty="0"/>
                    </a:p>
                  </a:txBody>
                  <a:tcPr marL="68580" marR="68580" marT="34290" marB="34290"/>
                </a:tc>
              </a:tr>
              <a:tr h="283858">
                <a:tc>
                  <a:txBody>
                    <a:bodyPr/>
                    <a:lstStyle/>
                    <a:p>
                      <a:r>
                        <a:rPr lang="en-US" sz="1100" dirty="0" smtClean="0"/>
                        <a:t>//format/text()</a:t>
                      </a:r>
                      <a:endParaRPr lang="en-US" sz="1100" dirty="0"/>
                    </a:p>
                  </a:txBody>
                  <a:tcPr marL="68580" marR="68580" marT="34290" marB="34290"/>
                </a:tc>
                <a:tc>
                  <a:txBody>
                    <a:bodyPr/>
                    <a:lstStyle/>
                    <a:p>
                      <a:r>
                        <a:rPr lang="en-US" sz="1100" dirty="0" smtClean="0"/>
                        <a:t>Selects all text node children of the form element</a:t>
                      </a:r>
                      <a:endParaRPr lang="en-US" sz="1100" dirty="0"/>
                    </a:p>
                  </a:txBody>
                  <a:tcPr marL="68580" marR="68580" marT="34290" marB="34290"/>
                </a:tc>
              </a:tr>
              <a:tr h="283858">
                <a:tc>
                  <a:txBody>
                    <a:bodyPr/>
                    <a:lstStyle/>
                    <a:p>
                      <a:r>
                        <a:rPr lang="en-US" sz="1100" dirty="0" smtClean="0"/>
                        <a:t>string-length(//form/p/text())</a:t>
                      </a:r>
                      <a:endParaRPr lang="en-US" sz="1100" dirty="0"/>
                    </a:p>
                  </a:txBody>
                  <a:tcPr marL="68580" marR="68580" marT="34290" marB="34290"/>
                </a:tc>
                <a:tc>
                  <a:txBody>
                    <a:bodyPr/>
                    <a:lstStyle/>
                    <a:p>
                      <a:r>
                        <a:rPr lang="en-US" sz="1100" dirty="0" smtClean="0"/>
                        <a:t>Returns the number of characters in the string</a:t>
                      </a:r>
                      <a:endParaRPr lang="en-US" sz="1100" dirty="0"/>
                    </a:p>
                  </a:txBody>
                  <a:tcPr marL="68580" marR="68580" marT="34290" marB="34290"/>
                </a:tc>
              </a:tr>
              <a:tr h="302438">
                <a:tc>
                  <a:txBody>
                    <a:bodyPr/>
                    <a:lstStyle/>
                    <a:p>
                      <a:r>
                        <a:rPr lang="en-US" sz="1100" dirty="0" smtClean="0"/>
                        <a:t>contains(text(), ‘sure’)</a:t>
                      </a:r>
                      <a:endParaRPr lang="en-US" sz="1100" dirty="0"/>
                    </a:p>
                  </a:txBody>
                  <a:tcPr marL="68580" marR="68580" marT="34290" marB="34290"/>
                </a:tc>
                <a:tc>
                  <a:txBody>
                    <a:bodyPr/>
                    <a:lstStyle/>
                    <a:p>
                      <a:r>
                        <a:rPr lang="en-US" sz="1100" dirty="0" smtClean="0"/>
                        <a:t>Returns true if text() contains</a:t>
                      </a:r>
                      <a:r>
                        <a:rPr lang="en-US" sz="1100" baseline="0" dirty="0" smtClean="0"/>
                        <a:t> ‘sure’</a:t>
                      </a:r>
                      <a:endParaRPr lang="en-US" sz="1100" dirty="0"/>
                    </a:p>
                  </a:txBody>
                  <a:tcPr marL="68580" marR="68580" marT="34290" marB="34290"/>
                </a:tc>
              </a:tr>
              <a:tr h="283858">
                <a:tc>
                  <a:txBody>
                    <a:bodyPr/>
                    <a:lstStyle/>
                    <a:p>
                      <a:r>
                        <a:rPr lang="en-US" sz="1100" dirty="0" smtClean="0"/>
                        <a:t>count(//input)</a:t>
                      </a:r>
                      <a:endParaRPr lang="en-US" sz="1100" dirty="0"/>
                    </a:p>
                  </a:txBody>
                  <a:tcPr marL="68580" marR="68580" marT="34290" marB="34290"/>
                </a:tc>
                <a:tc>
                  <a:txBody>
                    <a:bodyPr/>
                    <a:lstStyle/>
                    <a:p>
                      <a:r>
                        <a:rPr lang="en-US" sz="1100" dirty="0" smtClean="0"/>
                        <a:t>Return the number of nodes in the node-set argument</a:t>
                      </a:r>
                      <a:endParaRPr lang="en-US" sz="1100" dirty="0"/>
                    </a:p>
                  </a:txBody>
                  <a:tcPr marL="68580" marR="68580" marT="34290" marB="34290"/>
                </a:tc>
              </a:tr>
            </a:tbl>
          </a:graphicData>
        </a:graphic>
      </p:graphicFrame>
    </p:spTree>
    <p:extLst>
      <p:ext uri="{BB962C8B-B14F-4D97-AF65-F5344CB8AC3E}">
        <p14:creationId xmlns:p14="http://schemas.microsoft.com/office/powerpoint/2010/main" val="34083584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4. LOCATORS. PREDICATES </a:t>
            </a:r>
            <a:endParaRPr lang="en-US" dirty="0"/>
          </a:p>
        </p:txBody>
      </p:sp>
      <p:sp>
        <p:nvSpPr>
          <p:cNvPr id="3" name="Объект 2"/>
          <p:cNvSpPr>
            <a:spLocks noGrp="1"/>
          </p:cNvSpPr>
          <p:nvPr>
            <p:ph idx="1"/>
          </p:nvPr>
        </p:nvSpPr>
        <p:spPr>
          <a:xfrm>
            <a:off x="1407355" y="1078992"/>
            <a:ext cx="6254496" cy="358632"/>
          </a:xfrm>
        </p:spPr>
        <p:txBody>
          <a:bodyPr>
            <a:normAutofit fontScale="85000" lnSpcReduction="10000"/>
          </a:bodyPr>
          <a:lstStyle/>
          <a:p>
            <a:r>
              <a:rPr lang="en-US" dirty="0" smtClean="0"/>
              <a:t>Predicates are used to find a specific node or a node, that contains a specific value</a:t>
            </a:r>
          </a:p>
          <a:p>
            <a:endParaRPr lang="en-US" dirty="0"/>
          </a:p>
        </p:txBody>
      </p:sp>
      <p:graphicFrame>
        <p:nvGraphicFramePr>
          <p:cNvPr id="5" name="Таблица 4"/>
          <p:cNvGraphicFramePr>
            <a:graphicFrameLocks noGrp="1"/>
          </p:cNvGraphicFramePr>
          <p:nvPr>
            <p:extLst/>
          </p:nvPr>
        </p:nvGraphicFramePr>
        <p:xfrm>
          <a:off x="1143000" y="1437624"/>
          <a:ext cx="6858000" cy="2646294"/>
        </p:xfrm>
        <a:graphic>
          <a:graphicData uri="http://schemas.openxmlformats.org/drawingml/2006/table">
            <a:tbl>
              <a:tblPr firstRow="1" bandRow="1">
                <a:tableStyleId>{0660B408-B3CF-4A94-85FC-2B1E0A45F4A2}</a:tableStyleId>
              </a:tblPr>
              <a:tblGrid>
                <a:gridCol w="1700808"/>
                <a:gridCol w="5157192"/>
              </a:tblGrid>
              <a:tr h="441049">
                <a:tc>
                  <a:txBody>
                    <a:bodyPr/>
                    <a:lstStyle/>
                    <a:p>
                      <a:pPr algn="ctr"/>
                      <a:r>
                        <a:rPr lang="en-US" sz="1200" dirty="0" smtClean="0"/>
                        <a:t>XPath Expression</a:t>
                      </a:r>
                      <a:endParaRPr lang="en-US" sz="1200" dirty="0"/>
                    </a:p>
                  </a:txBody>
                  <a:tcPr marL="68580" marR="68580" marT="34290" marB="34290"/>
                </a:tc>
                <a:tc>
                  <a:txBody>
                    <a:bodyPr/>
                    <a:lstStyle/>
                    <a:p>
                      <a:pPr algn="ctr"/>
                      <a:r>
                        <a:rPr lang="en-US" sz="1200" dirty="0" smtClean="0"/>
                        <a:t>Result</a:t>
                      </a:r>
                      <a:endParaRPr lang="en-US" sz="1200" dirty="0"/>
                    </a:p>
                  </a:txBody>
                  <a:tcPr marL="68580" marR="68580" marT="34290" marB="34290"/>
                </a:tc>
              </a:tr>
              <a:tr h="441049">
                <a:tc>
                  <a:txBody>
                    <a:bodyPr/>
                    <a:lstStyle/>
                    <a:p>
                      <a:r>
                        <a:rPr lang="en-US" sz="1100" dirty="0" smtClean="0"/>
                        <a:t>//input[2]</a:t>
                      </a:r>
                      <a:endParaRPr lang="en-US" sz="1100" dirty="0"/>
                    </a:p>
                  </a:txBody>
                  <a:tcPr marL="68580" marR="68580" marT="34290" marB="34290"/>
                </a:tc>
                <a:tc>
                  <a:txBody>
                    <a:bodyPr/>
                    <a:lstStyle/>
                    <a:p>
                      <a:r>
                        <a:rPr lang="en-US" sz="1100" dirty="0" smtClean="0"/>
                        <a:t>Selects the second input element</a:t>
                      </a:r>
                      <a:endParaRPr lang="en-US" sz="1100" dirty="0"/>
                    </a:p>
                  </a:txBody>
                  <a:tcPr marL="68580" marR="68580" marT="34290" marB="34290"/>
                </a:tc>
              </a:tr>
              <a:tr h="441049">
                <a:tc>
                  <a:txBody>
                    <a:bodyPr/>
                    <a:lstStyle/>
                    <a:p>
                      <a:r>
                        <a:rPr lang="en-US" sz="1100" dirty="0" smtClean="0"/>
                        <a:t>//input[last()]</a:t>
                      </a:r>
                      <a:endParaRPr lang="en-US" sz="1100" dirty="0"/>
                    </a:p>
                  </a:txBody>
                  <a:tcPr marL="68580" marR="68580" marT="34290" marB="34290"/>
                </a:tc>
                <a:tc>
                  <a:txBody>
                    <a:bodyPr/>
                    <a:lstStyle/>
                    <a:p>
                      <a:r>
                        <a:rPr lang="en-US" sz="1100" dirty="0" smtClean="0"/>
                        <a:t>Selects the last input element</a:t>
                      </a:r>
                      <a:endParaRPr lang="en-US" sz="1100" dirty="0"/>
                    </a:p>
                  </a:txBody>
                  <a:tcPr marL="68580" marR="68580" marT="34290" marB="34290"/>
                </a:tc>
              </a:tr>
              <a:tr h="441049">
                <a:tc>
                  <a:txBody>
                    <a:bodyPr/>
                    <a:lstStyle/>
                    <a:p>
                      <a:r>
                        <a:rPr lang="en-US" sz="1100" dirty="0" smtClean="0"/>
                        <a:t>//form/input[position()&lt;3]</a:t>
                      </a:r>
                      <a:endParaRPr lang="en-US" sz="1100" dirty="0"/>
                    </a:p>
                  </a:txBody>
                  <a:tcPr marL="68580" marR="68580" marT="34290" marB="34290"/>
                </a:tc>
                <a:tc>
                  <a:txBody>
                    <a:bodyPr/>
                    <a:lstStyle/>
                    <a:p>
                      <a:r>
                        <a:rPr lang="en-US" sz="1100" dirty="0" smtClean="0"/>
                        <a:t>Selects the first two input elements,</a:t>
                      </a:r>
                      <a:r>
                        <a:rPr lang="en-US" sz="1100" baseline="0" dirty="0" smtClean="0"/>
                        <a:t> that are children of the form element</a:t>
                      </a:r>
                      <a:endParaRPr lang="en-US" sz="1100" dirty="0"/>
                    </a:p>
                  </a:txBody>
                  <a:tcPr marL="68580" marR="68580" marT="34290" marB="34290"/>
                </a:tc>
              </a:tr>
              <a:tr h="441049">
                <a:tc>
                  <a:txBody>
                    <a:bodyPr/>
                    <a:lstStyle/>
                    <a:p>
                      <a:r>
                        <a:rPr lang="en-US" sz="1100" dirty="0" smtClean="0"/>
                        <a:t>//input[@name]</a:t>
                      </a:r>
                      <a:endParaRPr lang="en-US" sz="1100" dirty="0"/>
                    </a:p>
                  </a:txBody>
                  <a:tcPr marL="68580" marR="68580" marT="34290" marB="34290"/>
                </a:tc>
                <a:tc>
                  <a:txBody>
                    <a:bodyPr/>
                    <a:lstStyle/>
                    <a:p>
                      <a:r>
                        <a:rPr lang="en-US" sz="1100" dirty="0" smtClean="0"/>
                        <a:t>Selects all the input elements,</a:t>
                      </a:r>
                      <a:r>
                        <a:rPr lang="en-US" sz="1100" baseline="0" dirty="0" smtClean="0"/>
                        <a:t> that have an attribute named name</a:t>
                      </a:r>
                      <a:endParaRPr lang="en-US" sz="1100" dirty="0"/>
                    </a:p>
                  </a:txBody>
                  <a:tcPr marL="68580" marR="68580" marT="34290" marB="34290"/>
                </a:tc>
              </a:tr>
              <a:tr h="441049">
                <a:tc>
                  <a:txBody>
                    <a:bodyPr/>
                    <a:lstStyle/>
                    <a:p>
                      <a:r>
                        <a:rPr lang="en-US" sz="1100" dirty="0" smtClean="0"/>
                        <a:t>//input[@type=‘Submit’]</a:t>
                      </a:r>
                      <a:endParaRPr lang="en-US" sz="1100" dirty="0"/>
                    </a:p>
                  </a:txBody>
                  <a:tcPr marL="68580" marR="68580" marT="34290" marB="34290"/>
                </a:tc>
                <a:tc>
                  <a:txBody>
                    <a:bodyPr/>
                    <a:lstStyle/>
                    <a:p>
                      <a:r>
                        <a:rPr lang="en-US" sz="1100" dirty="0" smtClean="0"/>
                        <a:t>Selects all the input elements, that</a:t>
                      </a:r>
                      <a:r>
                        <a:rPr lang="en-US" sz="1100" baseline="0" dirty="0" smtClean="0"/>
                        <a:t> have an attribute named type with a value of ‘Submit’</a:t>
                      </a:r>
                      <a:endParaRPr lang="en-US" sz="1100" dirty="0"/>
                    </a:p>
                  </a:txBody>
                  <a:tcPr marL="68580" marR="68580" marT="34290" marB="34290"/>
                </a:tc>
              </a:tr>
            </a:tbl>
          </a:graphicData>
        </a:graphic>
      </p:graphicFrame>
    </p:spTree>
    <p:extLst>
      <p:ext uri="{BB962C8B-B14F-4D97-AF65-F5344CB8AC3E}">
        <p14:creationId xmlns:p14="http://schemas.microsoft.com/office/powerpoint/2010/main" val="14289450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4. LOCATORS. XPATH EXAMPLES</a:t>
            </a:r>
            <a:endParaRPr lang="en-US" dirty="0"/>
          </a:p>
        </p:txBody>
      </p:sp>
      <p:graphicFrame>
        <p:nvGraphicFramePr>
          <p:cNvPr id="5" name="Объект 4"/>
          <p:cNvGraphicFramePr>
            <a:graphicFrameLocks noGrp="1"/>
          </p:cNvGraphicFramePr>
          <p:nvPr>
            <p:ph idx="1"/>
            <p:extLst/>
          </p:nvPr>
        </p:nvGraphicFramePr>
        <p:xfrm>
          <a:off x="1142998" y="1078703"/>
          <a:ext cx="6858001" cy="3275244"/>
        </p:xfrm>
        <a:graphic>
          <a:graphicData uri="http://schemas.openxmlformats.org/drawingml/2006/table">
            <a:tbl>
              <a:tblPr firstRow="1" bandRow="1">
                <a:tableStyleId>{0660B408-B3CF-4A94-85FC-2B1E0A45F4A2}</a:tableStyleId>
              </a:tblPr>
              <a:tblGrid>
                <a:gridCol w="1862828"/>
                <a:gridCol w="4995173"/>
              </a:tblGrid>
              <a:tr h="467892">
                <a:tc>
                  <a:txBody>
                    <a:bodyPr/>
                    <a:lstStyle/>
                    <a:p>
                      <a:pPr algn="ctr"/>
                      <a:r>
                        <a:rPr lang="en-US" sz="1200" dirty="0" smtClean="0"/>
                        <a:t>XPath</a:t>
                      </a:r>
                      <a:endParaRPr lang="en-US" sz="1200" dirty="0"/>
                    </a:p>
                  </a:txBody>
                  <a:tcPr marL="68580" marR="68580" marT="34290" marB="34290"/>
                </a:tc>
                <a:tc>
                  <a:txBody>
                    <a:bodyPr/>
                    <a:lstStyle/>
                    <a:p>
                      <a:pPr algn="ctr"/>
                      <a:r>
                        <a:rPr lang="en-US" sz="1200" dirty="0" smtClean="0"/>
                        <a:t>Result</a:t>
                      </a:r>
                      <a:endParaRPr lang="en-US" sz="1200" dirty="0"/>
                    </a:p>
                  </a:txBody>
                  <a:tcPr marL="68580" marR="68580" marT="34290" marB="34290"/>
                </a:tc>
              </a:tr>
              <a:tr h="467892">
                <a:tc>
                  <a:txBody>
                    <a:bodyPr/>
                    <a:lstStyle/>
                    <a:p>
                      <a:r>
                        <a:rPr lang="en-US" sz="1100" dirty="0" smtClean="0"/>
                        <a:t>//a[contains(@</a:t>
                      </a:r>
                      <a:r>
                        <a:rPr lang="en-US" sz="1100" dirty="0" err="1" smtClean="0"/>
                        <a:t>href</a:t>
                      </a:r>
                      <a:r>
                        <a:rPr lang="en-US" sz="1100" dirty="0" smtClean="0"/>
                        <a:t>, ‘continue’)]</a:t>
                      </a:r>
                      <a:endParaRPr lang="en-US" sz="1100" dirty="0"/>
                    </a:p>
                  </a:txBody>
                  <a:tcPr marL="68580" marR="68580" marT="34290" marB="34290"/>
                </a:tc>
                <a:tc>
                  <a:txBody>
                    <a:bodyPr/>
                    <a:lstStyle/>
                    <a:p>
                      <a:r>
                        <a:rPr lang="en-US" sz="1100" dirty="0" smtClean="0"/>
                        <a:t>Selects all a elements,</a:t>
                      </a:r>
                      <a:r>
                        <a:rPr lang="en-US" sz="1100" baseline="0" dirty="0" smtClean="0"/>
                        <a:t> that have </a:t>
                      </a:r>
                      <a:r>
                        <a:rPr lang="en-US" sz="1100" baseline="0" dirty="0" err="1" smtClean="0"/>
                        <a:t>href</a:t>
                      </a:r>
                      <a:r>
                        <a:rPr lang="en-US" sz="1100" baseline="0" dirty="0" smtClean="0"/>
                        <a:t> attribute with value ‘continue’</a:t>
                      </a:r>
                      <a:endParaRPr lang="en-US" sz="1100" dirty="0"/>
                    </a:p>
                  </a:txBody>
                  <a:tcPr marL="68580" marR="68580" marT="34290" marB="34290"/>
                </a:tc>
              </a:tr>
              <a:tr h="467892">
                <a:tc>
                  <a:txBody>
                    <a:bodyPr/>
                    <a:lstStyle/>
                    <a:p>
                      <a:r>
                        <a:rPr lang="en-US" sz="1100" dirty="0" smtClean="0"/>
                        <a:t>//input[not(@type=‘submit’)]</a:t>
                      </a:r>
                      <a:endParaRPr lang="en-US" sz="1100" dirty="0"/>
                    </a:p>
                  </a:txBody>
                  <a:tcPr marL="68580" marR="68580" marT="34290" marB="34290"/>
                </a:tc>
                <a:tc>
                  <a:txBody>
                    <a:bodyPr/>
                    <a:lstStyle/>
                    <a:p>
                      <a:r>
                        <a:rPr lang="en-US" sz="1100" dirty="0" smtClean="0"/>
                        <a:t>Selects all input elements, that don’t have type attribute with value ‘submit’</a:t>
                      </a:r>
                      <a:endParaRPr lang="en-US" sz="1100" dirty="0"/>
                    </a:p>
                  </a:txBody>
                  <a:tcPr marL="68580" marR="68580" marT="34290" marB="34290"/>
                </a:tc>
              </a:tr>
              <a:tr h="467892">
                <a:tc>
                  <a:txBody>
                    <a:bodyPr/>
                    <a:lstStyle/>
                    <a:p>
                      <a:r>
                        <a:rPr lang="en-US" sz="1100" dirty="0" smtClean="0"/>
                        <a:t>//parent::form</a:t>
                      </a:r>
                      <a:endParaRPr lang="en-US" sz="1100" dirty="0"/>
                    </a:p>
                  </a:txBody>
                  <a:tcPr marL="68580" marR="68580" marT="34290" marB="34290"/>
                </a:tc>
                <a:tc>
                  <a:txBody>
                    <a:bodyPr/>
                    <a:lstStyle/>
                    <a:p>
                      <a:r>
                        <a:rPr lang="en-US" sz="1100" dirty="0" smtClean="0"/>
                        <a:t>Selects all form elements,</a:t>
                      </a:r>
                      <a:r>
                        <a:rPr lang="en-US" sz="1100" baseline="0" dirty="0" smtClean="0"/>
                        <a:t> that are parents for any element</a:t>
                      </a:r>
                      <a:endParaRPr lang="en-US" sz="1100" dirty="0"/>
                    </a:p>
                  </a:txBody>
                  <a:tcPr marL="68580" marR="68580" marT="34290" marB="34290"/>
                </a:tc>
              </a:tr>
              <a:tr h="467892">
                <a:tc>
                  <a:txBody>
                    <a:bodyPr/>
                    <a:lstStyle/>
                    <a:p>
                      <a:r>
                        <a:rPr lang="en-US" sz="1100" dirty="0" smtClean="0"/>
                        <a:t>//a/attribute::*</a:t>
                      </a:r>
                      <a:endParaRPr lang="en-US" sz="1100" dirty="0"/>
                    </a:p>
                  </a:txBody>
                  <a:tcPr marL="68580" marR="68580" marT="34290" marB="34290"/>
                </a:tc>
                <a:tc>
                  <a:txBody>
                    <a:bodyPr/>
                    <a:lstStyle/>
                    <a:p>
                      <a:r>
                        <a:rPr lang="en-US" sz="1100" dirty="0" smtClean="0"/>
                        <a:t>Selects all attributes of the all a elements</a:t>
                      </a:r>
                      <a:endParaRPr lang="en-US" sz="1100" dirty="0"/>
                    </a:p>
                  </a:txBody>
                  <a:tcPr marL="68580" marR="68580" marT="34290" marB="34290"/>
                </a:tc>
              </a:tr>
              <a:tr h="467892">
                <a:tc>
                  <a:txBody>
                    <a:bodyPr/>
                    <a:lstStyle/>
                    <a:p>
                      <a:r>
                        <a:rPr lang="en-US" sz="1100" dirty="0" smtClean="0"/>
                        <a:t>//input[1]/ancestor::node()</a:t>
                      </a:r>
                      <a:endParaRPr lang="en-US" sz="1100" dirty="0"/>
                    </a:p>
                  </a:txBody>
                  <a:tcPr marL="68580" marR="68580" marT="34290" marB="34290"/>
                </a:tc>
                <a:tc>
                  <a:txBody>
                    <a:bodyPr/>
                    <a:lstStyle/>
                    <a:p>
                      <a:r>
                        <a:rPr lang="en-US" sz="1100" dirty="0" smtClean="0"/>
                        <a:t>Selects all ancestors of the first input element</a:t>
                      </a:r>
                      <a:endParaRPr lang="en-US" sz="1100" dirty="0"/>
                    </a:p>
                  </a:txBody>
                  <a:tcPr marL="68580" marR="68580" marT="34290" marB="34290"/>
                </a:tc>
              </a:tr>
              <a:tr h="467892">
                <a:tc>
                  <a:txBody>
                    <a:bodyPr/>
                    <a:lstStyle/>
                    <a:p>
                      <a:r>
                        <a:rPr lang="en-US" sz="1100" dirty="0" smtClean="0"/>
                        <a:t>//body/descendant::*</a:t>
                      </a:r>
                      <a:endParaRPr lang="en-US" sz="1100" dirty="0"/>
                    </a:p>
                  </a:txBody>
                  <a:tcPr marL="68580" marR="68580" marT="34290" marB="34290"/>
                </a:tc>
                <a:tc>
                  <a:txBody>
                    <a:bodyPr/>
                    <a:lstStyle/>
                    <a:p>
                      <a:r>
                        <a:rPr lang="en-US" sz="1100" dirty="0" smtClean="0"/>
                        <a:t>Selects all descendants of the body elements</a:t>
                      </a:r>
                      <a:endParaRPr lang="en-US" sz="1100" dirty="0"/>
                    </a:p>
                  </a:txBody>
                  <a:tcPr marL="68580" marR="68580" marT="34290" marB="34290"/>
                </a:tc>
              </a:tr>
            </a:tbl>
          </a:graphicData>
        </a:graphic>
      </p:graphicFrame>
    </p:spTree>
    <p:extLst>
      <p:ext uri="{BB962C8B-B14F-4D97-AF65-F5344CB8AC3E}">
        <p14:creationId xmlns:p14="http://schemas.microsoft.com/office/powerpoint/2010/main" val="42014127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p:cNvSpPr>
            <a:spLocks noGrp="1"/>
          </p:cNvSpPr>
          <p:nvPr>
            <p:ph type="pic" sz="quarter" idx="10"/>
          </p:nvPr>
        </p:nvSpPr>
        <p:spPr/>
      </p:sp>
      <p:sp>
        <p:nvSpPr>
          <p:cNvPr id="4" name="Текст 3"/>
          <p:cNvSpPr>
            <a:spLocks noGrp="1"/>
          </p:cNvSpPr>
          <p:nvPr>
            <p:ph type="body" sz="quarter" idx="11"/>
          </p:nvPr>
        </p:nvSpPr>
        <p:spPr>
          <a:xfrm>
            <a:off x="1797304" y="3394370"/>
            <a:ext cx="6304418" cy="647100"/>
          </a:xfrm>
        </p:spPr>
        <p:txBody>
          <a:bodyPr/>
          <a:lstStyle/>
          <a:p>
            <a:r>
              <a:rPr lang="en-US" dirty="0" smtClean="0"/>
              <a:t>What is </a:t>
            </a:r>
            <a:r>
              <a:rPr lang="en-US" dirty="0" err="1" smtClean="0"/>
              <a:t>webdriver</a:t>
            </a:r>
            <a:r>
              <a:rPr lang="en-US" dirty="0" smtClean="0"/>
              <a:t>?</a:t>
            </a:r>
            <a:endParaRPr lang="en-US" dirty="0"/>
          </a:p>
        </p:txBody>
      </p:sp>
      <p:sp>
        <p:nvSpPr>
          <p:cNvPr id="5" name="Заголовок 4"/>
          <p:cNvSpPr>
            <a:spLocks noGrp="1"/>
          </p:cNvSpPr>
          <p:nvPr>
            <p:ph type="title"/>
          </p:nvPr>
        </p:nvSpPr>
        <p:spPr>
          <a:xfrm>
            <a:off x="1797304" y="2869953"/>
            <a:ext cx="1721625" cy="647100"/>
          </a:xfrm>
        </p:spPr>
        <p:txBody>
          <a:bodyPr/>
          <a:lstStyle/>
          <a:p>
            <a:r>
              <a:rPr lang="en-US" dirty="0" smtClean="0"/>
              <a:t>Part 1</a:t>
            </a:r>
            <a:endParaRPr lang="en-US" dirty="0"/>
          </a:p>
        </p:txBody>
      </p:sp>
      <p:sp>
        <p:nvSpPr>
          <p:cNvPr id="6" name="Текст 5"/>
          <p:cNvSpPr>
            <a:spLocks noGrp="1"/>
          </p:cNvSpPr>
          <p:nvPr>
            <p:ph type="body" sz="quarter" idx="14"/>
          </p:nvPr>
        </p:nvSpPr>
        <p:spPr>
          <a:xfrm>
            <a:off x="1792972" y="2457128"/>
            <a:ext cx="2208810" cy="284693"/>
          </a:xfrm>
        </p:spPr>
        <p:txBody>
          <a:bodyPr/>
          <a:lstStyle/>
          <a:p>
            <a:r>
              <a:rPr lang="en-US" dirty="0"/>
              <a:t>Selenium WebDriver</a:t>
            </a:r>
            <a:r>
              <a:rPr lang="en-US" dirty="0" smtClean="0"/>
              <a:t>.</a:t>
            </a:r>
            <a:endParaRPr lang="en-US" dirty="0"/>
          </a:p>
        </p:txBody>
      </p:sp>
    </p:spTree>
    <p:extLst>
      <p:ext uri="{BB962C8B-B14F-4D97-AF65-F5344CB8AC3E}">
        <p14:creationId xmlns:p14="http://schemas.microsoft.com/office/powerpoint/2010/main" val="3296957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4. LOCATORS. XPATH EXAMPLES</a:t>
            </a:r>
            <a:endParaRPr lang="en-US" dirty="0"/>
          </a:p>
        </p:txBody>
      </p:sp>
      <p:sp>
        <p:nvSpPr>
          <p:cNvPr id="6" name="Content Placeholder 2"/>
          <p:cNvSpPr txBox="1">
            <a:spLocks/>
          </p:cNvSpPr>
          <p:nvPr/>
        </p:nvSpPr>
        <p:spPr>
          <a:xfrm>
            <a:off x="4238626" y="1019174"/>
            <a:ext cx="5562600" cy="49530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t>//a[text()=‘Link third</a:t>
            </a:r>
            <a:r>
              <a:rPr lang="ru-RU" sz="1400" dirty="0" smtClean="0"/>
              <a:t>']</a:t>
            </a:r>
            <a:r>
              <a:rPr lang="en-US" sz="1400" dirty="0" smtClean="0"/>
              <a:t> – OK (a)</a:t>
            </a:r>
          </a:p>
          <a:p>
            <a:r>
              <a:rPr lang="en-US" sz="1400" dirty="0" smtClean="0"/>
              <a:t>//a[text()=‘Link third</a:t>
            </a:r>
            <a:r>
              <a:rPr lang="ru-RU" sz="1400" dirty="0" smtClean="0"/>
              <a:t>']</a:t>
            </a:r>
            <a:r>
              <a:rPr lang="en-US" sz="1400" dirty="0" smtClean="0"/>
              <a:t>/.. – OK (p)</a:t>
            </a:r>
            <a:endParaRPr lang="ru-RU" sz="1400" dirty="0" smtClean="0"/>
          </a:p>
          <a:p>
            <a:r>
              <a:rPr lang="en-US" sz="1400" dirty="0" smtClean="0"/>
              <a:t>//a[contains(text(),’third’)] – OK (a)</a:t>
            </a:r>
          </a:p>
          <a:p>
            <a:r>
              <a:rPr lang="en-US" sz="1400" dirty="0" smtClean="0"/>
              <a:t>//p[contains(a/text(),’third’</a:t>
            </a:r>
            <a:r>
              <a:rPr lang="ru-RU" sz="1400" dirty="0" smtClean="0"/>
              <a:t>)</a:t>
            </a:r>
            <a:r>
              <a:rPr lang="en-US" sz="1400" dirty="0" smtClean="0"/>
              <a:t>] – OK (p)</a:t>
            </a:r>
          </a:p>
          <a:p>
            <a:r>
              <a:rPr lang="en-US" sz="1400" dirty="0" smtClean="0"/>
              <a:t>//span[contains(.,’first’)] – OK (span)</a:t>
            </a:r>
          </a:p>
          <a:p>
            <a:r>
              <a:rPr lang="en-US" sz="1400" dirty="0" smtClean="0"/>
              <a:t>//p[contains(.,’first’</a:t>
            </a:r>
            <a:r>
              <a:rPr lang="ru-RU" sz="1400" dirty="0" smtClean="0"/>
              <a:t>)</a:t>
            </a:r>
            <a:r>
              <a:rPr lang="en-US" sz="1400" dirty="0" smtClean="0"/>
              <a:t>] – OK (p)</a:t>
            </a:r>
          </a:p>
          <a:p>
            <a:r>
              <a:rPr lang="en-US" sz="1400" dirty="0" smtClean="0"/>
              <a:t>//p[contains(text(),’first’)] – Bad</a:t>
            </a:r>
          </a:p>
          <a:p>
            <a:r>
              <a:rPr lang="en-US" sz="1400" dirty="0" smtClean="0"/>
              <a:t>//p[contains(./a/text(),‘third')] – OK (p)</a:t>
            </a:r>
          </a:p>
          <a:p>
            <a:r>
              <a:rPr lang="en-US" sz="1400" dirty="0" smtClean="0"/>
              <a:t>//p[contains(text(),’second’)]</a:t>
            </a:r>
            <a:r>
              <a:rPr lang="ru-RU" sz="1400" dirty="0" smtClean="0"/>
              <a:t> – </a:t>
            </a:r>
            <a:r>
              <a:rPr lang="en-US" sz="1400" dirty="0" smtClean="0"/>
              <a:t>OK (p)</a:t>
            </a:r>
          </a:p>
          <a:p>
            <a:r>
              <a:rPr lang="en-US" sz="1400" dirty="0" smtClean="0"/>
              <a:t>//p[contains(text(),’fourth’)]</a:t>
            </a:r>
            <a:r>
              <a:rPr lang="ru-RU" sz="1400" dirty="0" smtClean="0"/>
              <a:t> – </a:t>
            </a:r>
            <a:r>
              <a:rPr lang="en-US" sz="1400" dirty="0" smtClean="0"/>
              <a:t>Bad</a:t>
            </a:r>
          </a:p>
          <a:p>
            <a:r>
              <a:rPr lang="en-US" sz="1400" dirty="0" smtClean="0"/>
              <a:t>//p[contains(.,‘Link</a:t>
            </a:r>
            <a:r>
              <a:rPr lang="ru-RU" sz="1400" dirty="0" smtClean="0"/>
              <a:t>')][@</a:t>
            </a:r>
            <a:r>
              <a:rPr lang="en-US" sz="1400" dirty="0" smtClean="0"/>
              <a:t>align='right'] - OK (p)</a:t>
            </a:r>
          </a:p>
          <a:p>
            <a:r>
              <a:rPr lang="en-US" sz="1400" dirty="0" smtClean="0"/>
              <a:t>//p[contains(.,‘Link</a:t>
            </a:r>
            <a:r>
              <a:rPr lang="ru-RU" sz="1400" dirty="0" smtClean="0"/>
              <a:t>')</a:t>
            </a:r>
            <a:r>
              <a:rPr lang="en-US" sz="1400" dirty="0" smtClean="0"/>
              <a:t> and </a:t>
            </a:r>
            <a:r>
              <a:rPr lang="ru-RU" sz="1400" dirty="0" smtClean="0"/>
              <a:t>@</a:t>
            </a:r>
            <a:r>
              <a:rPr lang="en-US" sz="1400" dirty="0" smtClean="0"/>
              <a:t>align='right'] – OK (p)</a:t>
            </a:r>
          </a:p>
          <a:p>
            <a:r>
              <a:rPr lang="en-US" sz="1400" dirty="0" smtClean="0"/>
              <a:t>//p[contains(.,'</a:t>
            </a:r>
            <a:r>
              <a:rPr lang="en-US" sz="1400" dirty="0" err="1" smtClean="0"/>
              <a:t>O_o</a:t>
            </a:r>
            <a:r>
              <a:rPr lang="en-US" sz="1400" dirty="0" smtClean="0"/>
              <a:t>') or @align='right'] – OK (p)</a:t>
            </a:r>
          </a:p>
          <a:p>
            <a:r>
              <a:rPr lang="en-US" sz="1400" dirty="0" smtClean="0"/>
              <a:t>//p[contains(.,'</a:t>
            </a:r>
            <a:r>
              <a:rPr lang="en-US" sz="1400" dirty="0" err="1" smtClean="0"/>
              <a:t>O_o</a:t>
            </a:r>
            <a:r>
              <a:rPr lang="en-US" sz="1400" dirty="0" smtClean="0"/>
              <a:t>') or @align=‘left'] - Bad</a:t>
            </a:r>
            <a:endParaRPr lang="en-US" sz="140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5" y="1285875"/>
            <a:ext cx="3143250"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333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4. LOCATORS. CSS LOCATORS</a:t>
            </a:r>
            <a:endParaRPr lang="en-US" dirty="0"/>
          </a:p>
        </p:txBody>
      </p:sp>
      <p:grpSp>
        <p:nvGrpSpPr>
          <p:cNvPr id="4" name="Group 3"/>
          <p:cNvGrpSpPr/>
          <p:nvPr/>
        </p:nvGrpSpPr>
        <p:grpSpPr>
          <a:xfrm>
            <a:off x="1409700" y="768350"/>
            <a:ext cx="6340698" cy="3926626"/>
            <a:chOff x="685800" y="1417638"/>
            <a:chExt cx="7880797" cy="5286097"/>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17638"/>
              <a:ext cx="7880797" cy="5286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752600" y="4495800"/>
              <a:ext cx="1143000" cy="228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52600" y="4800600"/>
              <a:ext cx="1066800" cy="228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752600" y="5257800"/>
              <a:ext cx="762000" cy="228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828800" y="5943600"/>
              <a:ext cx="1676400" cy="228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657600" y="5029200"/>
              <a:ext cx="2819400" cy="477054"/>
            </a:xfrm>
            <a:prstGeom prst="rect">
              <a:avLst/>
            </a:prstGeom>
            <a:noFill/>
          </p:spPr>
          <p:txBody>
            <a:bodyPr wrap="square" rtlCol="0">
              <a:spAutoFit/>
            </a:bodyPr>
            <a:lstStyle/>
            <a:p>
              <a:r>
                <a:rPr lang="en-US" sz="2500" b="1" dirty="0" smtClean="0">
                  <a:solidFill>
                    <a:srgbClr val="C00000"/>
                  </a:solidFill>
                </a:rPr>
                <a:t>CSS </a:t>
              </a:r>
              <a:r>
                <a:rPr lang="en-US" sz="2500" b="1" dirty="0" err="1" smtClean="0">
                  <a:solidFill>
                    <a:srgbClr val="C00000"/>
                  </a:solidFill>
                </a:rPr>
                <a:t>Selecto</a:t>
              </a:r>
              <a:r>
                <a:rPr lang="de-DE" sz="2500" b="1" dirty="0" err="1" smtClean="0">
                  <a:solidFill>
                    <a:srgbClr val="C00000"/>
                  </a:solidFill>
                </a:rPr>
                <a:t>rs</a:t>
              </a:r>
              <a:endParaRPr lang="en-US" sz="2500" b="1" dirty="0">
                <a:solidFill>
                  <a:srgbClr val="C00000"/>
                </a:solidFill>
              </a:endParaRPr>
            </a:p>
          </p:txBody>
        </p:sp>
      </p:grpSp>
    </p:spTree>
    <p:extLst>
      <p:ext uri="{BB962C8B-B14F-4D97-AF65-F5344CB8AC3E}">
        <p14:creationId xmlns:p14="http://schemas.microsoft.com/office/powerpoint/2010/main" val="11892554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4. LOCATORS. CSS LOCATORS</a:t>
            </a:r>
            <a:endParaRPr lang="en-US" dirty="0"/>
          </a:p>
        </p:txBody>
      </p:sp>
      <p:graphicFrame>
        <p:nvGraphicFramePr>
          <p:cNvPr id="5" name="Объект 4"/>
          <p:cNvGraphicFramePr>
            <a:graphicFrameLocks noGrp="1"/>
          </p:cNvGraphicFramePr>
          <p:nvPr>
            <p:ph idx="1"/>
            <p:extLst/>
          </p:nvPr>
        </p:nvGraphicFramePr>
        <p:xfrm>
          <a:off x="1142998" y="1078706"/>
          <a:ext cx="6858001" cy="3221240"/>
        </p:xfrm>
        <a:graphic>
          <a:graphicData uri="http://schemas.openxmlformats.org/drawingml/2006/table">
            <a:tbl>
              <a:tblPr firstRow="1" bandRow="1">
                <a:tableStyleId>{0660B408-B3CF-4A94-85FC-2B1E0A45F4A2}</a:tableStyleId>
              </a:tblPr>
              <a:tblGrid>
                <a:gridCol w="1106744"/>
                <a:gridCol w="5751257"/>
              </a:tblGrid>
              <a:tr h="322124">
                <a:tc>
                  <a:txBody>
                    <a:bodyPr/>
                    <a:lstStyle/>
                    <a:p>
                      <a:pPr algn="ctr"/>
                      <a:r>
                        <a:rPr lang="en-US" sz="1200" dirty="0" smtClean="0"/>
                        <a:t>Expression</a:t>
                      </a:r>
                      <a:endParaRPr lang="en-US" sz="1200" dirty="0"/>
                    </a:p>
                  </a:txBody>
                  <a:tcPr marL="68580" marR="68580" marT="34290" marB="34290"/>
                </a:tc>
                <a:tc>
                  <a:txBody>
                    <a:bodyPr/>
                    <a:lstStyle/>
                    <a:p>
                      <a:pPr algn="ctr"/>
                      <a:r>
                        <a:rPr lang="en-US" sz="1200" dirty="0" smtClean="0"/>
                        <a:t>Description</a:t>
                      </a:r>
                      <a:endParaRPr lang="en-US" sz="1200" dirty="0"/>
                    </a:p>
                  </a:txBody>
                  <a:tcPr marL="68580" marR="68580" marT="34290" marB="34290"/>
                </a:tc>
              </a:tr>
              <a:tr h="322124">
                <a:tc>
                  <a:txBody>
                    <a:bodyPr/>
                    <a:lstStyle/>
                    <a:p>
                      <a:r>
                        <a:rPr lang="en-US" sz="1100" dirty="0" smtClean="0"/>
                        <a:t>E[foo]</a:t>
                      </a:r>
                      <a:endParaRPr lang="en-US" sz="1100" dirty="0"/>
                    </a:p>
                  </a:txBody>
                  <a:tcPr marL="68580" marR="68580" marT="34290" marB="34290"/>
                </a:tc>
                <a:tc>
                  <a:txBody>
                    <a:bodyPr/>
                    <a:lstStyle/>
                    <a:p>
                      <a:r>
                        <a:rPr lang="en-US" sz="1100" dirty="0" smtClean="0"/>
                        <a:t>E element with a “foo” attribute</a:t>
                      </a:r>
                      <a:endParaRPr lang="en-US" sz="1100" dirty="0"/>
                    </a:p>
                  </a:txBody>
                  <a:tcPr marL="68580" marR="68580" marT="34290" marB="34290"/>
                </a:tc>
              </a:tr>
              <a:tr h="322124">
                <a:tc>
                  <a:txBody>
                    <a:bodyPr/>
                    <a:lstStyle/>
                    <a:p>
                      <a:r>
                        <a:rPr lang="en-US" sz="1100" dirty="0" smtClean="0"/>
                        <a:t>E[foo=“bar”]</a:t>
                      </a:r>
                      <a:endParaRPr lang="en-US" sz="1100" dirty="0"/>
                    </a:p>
                  </a:txBody>
                  <a:tcPr marL="68580" marR="68580" marT="34290" marB="34290"/>
                </a:tc>
                <a:tc>
                  <a:txBody>
                    <a:bodyPr/>
                    <a:lstStyle/>
                    <a:p>
                      <a:r>
                        <a:rPr lang="en-US" sz="1100" dirty="0" smtClean="0"/>
                        <a:t>E element, whose “foo”</a:t>
                      </a:r>
                      <a:r>
                        <a:rPr lang="en-US" sz="1100" baseline="0" dirty="0" smtClean="0"/>
                        <a:t> attribute values is exactly equals to “bar”</a:t>
                      </a:r>
                      <a:endParaRPr lang="en-US" sz="1100" dirty="0"/>
                    </a:p>
                  </a:txBody>
                  <a:tcPr marL="68580" marR="68580" marT="34290" marB="34290"/>
                </a:tc>
              </a:tr>
              <a:tr h="322124">
                <a:tc>
                  <a:txBody>
                    <a:bodyPr/>
                    <a:lstStyle/>
                    <a:p>
                      <a:r>
                        <a:rPr lang="en-US" sz="1100" dirty="0" smtClean="0"/>
                        <a:t>E[foo*=“bar”]</a:t>
                      </a:r>
                      <a:endParaRPr lang="en-US" sz="1100" dirty="0"/>
                    </a:p>
                  </a:txBody>
                  <a:tcPr marL="68580" marR="68580" marT="34290" marB="34290"/>
                </a:tc>
                <a:tc>
                  <a:txBody>
                    <a:bodyPr/>
                    <a:lstStyle/>
                    <a:p>
                      <a:r>
                        <a:rPr lang="en-US" sz="1100" dirty="0" smtClean="0"/>
                        <a:t>E element, whose “foo” attribute value contains the substring “bar”</a:t>
                      </a:r>
                      <a:endParaRPr lang="en-US" sz="1100" dirty="0"/>
                    </a:p>
                  </a:txBody>
                  <a:tcPr marL="68580" marR="68580" marT="34290" marB="34290"/>
                </a:tc>
              </a:tr>
              <a:tr h="322124">
                <a:tc>
                  <a:txBody>
                    <a:bodyPr/>
                    <a:lstStyle/>
                    <a:p>
                      <a:r>
                        <a:rPr lang="en-US" sz="1100" dirty="0" err="1" smtClean="0"/>
                        <a:t>E.warning</a:t>
                      </a:r>
                      <a:endParaRPr lang="en-US" sz="1100" dirty="0"/>
                    </a:p>
                  </a:txBody>
                  <a:tcPr marL="68580" marR="68580" marT="34290" marB="34290"/>
                </a:tc>
                <a:tc>
                  <a:txBody>
                    <a:bodyPr/>
                    <a:lstStyle/>
                    <a:p>
                      <a:r>
                        <a:rPr lang="en-US" sz="1100" dirty="0" smtClean="0"/>
                        <a:t>E element with class “warning”</a:t>
                      </a:r>
                      <a:endParaRPr lang="en-US" sz="1100" dirty="0"/>
                    </a:p>
                  </a:txBody>
                  <a:tcPr marL="68580" marR="68580" marT="34290" marB="34290"/>
                </a:tc>
              </a:tr>
              <a:tr h="322124">
                <a:tc>
                  <a:txBody>
                    <a:bodyPr/>
                    <a:lstStyle/>
                    <a:p>
                      <a:r>
                        <a:rPr lang="en-US" sz="1100" dirty="0" err="1" smtClean="0"/>
                        <a:t>E#messageID</a:t>
                      </a:r>
                      <a:endParaRPr lang="en-US" sz="1100" dirty="0"/>
                    </a:p>
                  </a:txBody>
                  <a:tcPr marL="68580" marR="68580" marT="34290" marB="34290"/>
                </a:tc>
                <a:tc>
                  <a:txBody>
                    <a:bodyPr/>
                    <a:lstStyle/>
                    <a:p>
                      <a:r>
                        <a:rPr lang="en-US" sz="1100" dirty="0" smtClean="0"/>
                        <a:t>E element with ID ‘</a:t>
                      </a:r>
                      <a:r>
                        <a:rPr lang="en-US" sz="1100" dirty="0" err="1" smtClean="0"/>
                        <a:t>messageID</a:t>
                      </a:r>
                      <a:r>
                        <a:rPr lang="en-US" sz="1100" dirty="0" smtClean="0"/>
                        <a:t>’</a:t>
                      </a:r>
                      <a:endParaRPr lang="en-US" sz="1100" dirty="0"/>
                    </a:p>
                  </a:txBody>
                  <a:tcPr marL="68580" marR="68580" marT="34290" marB="34290"/>
                </a:tc>
              </a:tr>
              <a:tr h="322124">
                <a:tc>
                  <a:txBody>
                    <a:bodyPr/>
                    <a:lstStyle/>
                    <a:p>
                      <a:r>
                        <a:rPr lang="en-US" sz="1100" dirty="0" smtClean="0"/>
                        <a:t>E F</a:t>
                      </a:r>
                      <a:endParaRPr lang="en-US" sz="1100" dirty="0"/>
                    </a:p>
                  </a:txBody>
                  <a:tcPr marL="68580" marR="68580" marT="34290" marB="34290"/>
                </a:tc>
                <a:tc>
                  <a:txBody>
                    <a:bodyPr/>
                    <a:lstStyle/>
                    <a:p>
                      <a:r>
                        <a:rPr lang="en-US" sz="1100" dirty="0" smtClean="0"/>
                        <a:t>F element descendant of E</a:t>
                      </a:r>
                      <a:r>
                        <a:rPr lang="en-US" sz="1100" baseline="0" dirty="0" smtClean="0"/>
                        <a:t> element</a:t>
                      </a:r>
                      <a:endParaRPr lang="en-US" sz="1100" dirty="0"/>
                    </a:p>
                  </a:txBody>
                  <a:tcPr marL="68580" marR="68580" marT="34290" marB="34290"/>
                </a:tc>
              </a:tr>
              <a:tr h="322124">
                <a:tc>
                  <a:txBody>
                    <a:bodyPr/>
                    <a:lstStyle/>
                    <a:p>
                      <a:r>
                        <a:rPr lang="en-US" sz="1100" dirty="0" smtClean="0"/>
                        <a:t>E &gt; F</a:t>
                      </a:r>
                      <a:endParaRPr lang="en-US" sz="1100" dirty="0"/>
                    </a:p>
                  </a:txBody>
                  <a:tcPr marL="68580" marR="68580" marT="34290" marB="34290"/>
                </a:tc>
                <a:tc>
                  <a:txBody>
                    <a:bodyPr/>
                    <a:lstStyle/>
                    <a:p>
                      <a:r>
                        <a:rPr lang="en-US" sz="1100" dirty="0" smtClean="0"/>
                        <a:t>F element child of E element</a:t>
                      </a:r>
                      <a:endParaRPr lang="en-US" sz="1100" dirty="0"/>
                    </a:p>
                  </a:txBody>
                  <a:tcPr marL="68580" marR="68580" marT="34290" marB="34290"/>
                </a:tc>
              </a:tr>
              <a:tr h="322124">
                <a:tc>
                  <a:txBody>
                    <a:bodyPr/>
                    <a:lstStyle/>
                    <a:p>
                      <a:r>
                        <a:rPr lang="en-US" sz="1100" dirty="0" smtClean="0"/>
                        <a:t>E + F</a:t>
                      </a:r>
                      <a:endParaRPr lang="en-US" sz="1100" dirty="0"/>
                    </a:p>
                  </a:txBody>
                  <a:tcPr marL="68580" marR="68580" marT="34290" marB="34290"/>
                </a:tc>
                <a:tc>
                  <a:txBody>
                    <a:bodyPr/>
                    <a:lstStyle/>
                    <a:p>
                      <a:r>
                        <a:rPr lang="en-US" sz="1100" dirty="0" smtClean="0"/>
                        <a:t>F element immediately preceded by E</a:t>
                      </a:r>
                      <a:r>
                        <a:rPr lang="en-US" sz="1100" baseline="0" dirty="0" smtClean="0"/>
                        <a:t> element</a:t>
                      </a:r>
                      <a:endParaRPr lang="en-US" sz="1100" dirty="0"/>
                    </a:p>
                  </a:txBody>
                  <a:tcPr marL="68580" marR="68580" marT="34290" marB="34290"/>
                </a:tc>
              </a:tr>
              <a:tr h="322124">
                <a:tc>
                  <a:txBody>
                    <a:bodyPr/>
                    <a:lstStyle/>
                    <a:p>
                      <a:r>
                        <a:rPr lang="en-US" sz="1100" dirty="0" smtClean="0"/>
                        <a:t>E, F</a:t>
                      </a:r>
                      <a:endParaRPr lang="en-US" sz="1100" dirty="0"/>
                    </a:p>
                  </a:txBody>
                  <a:tcPr marL="68580" marR="68580" marT="34290" marB="34290"/>
                </a:tc>
                <a:tc>
                  <a:txBody>
                    <a:bodyPr/>
                    <a:lstStyle/>
                    <a:p>
                      <a:r>
                        <a:rPr lang="en-US" sz="1100" dirty="0" smtClean="0"/>
                        <a:t>E or F element</a:t>
                      </a:r>
                      <a:endParaRPr lang="en-US" sz="1100" dirty="0"/>
                    </a:p>
                  </a:txBody>
                  <a:tcPr marL="68580" marR="68580" marT="34290" marB="34290"/>
                </a:tc>
              </a:tr>
            </a:tbl>
          </a:graphicData>
        </a:graphic>
      </p:graphicFrame>
    </p:spTree>
    <p:extLst>
      <p:ext uri="{BB962C8B-B14F-4D97-AF65-F5344CB8AC3E}">
        <p14:creationId xmlns:p14="http://schemas.microsoft.com/office/powerpoint/2010/main" val="29800273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4. LOCATORS. CSS LOCATORS</a:t>
            </a:r>
            <a:endParaRPr lang="en-US" dirty="0"/>
          </a:p>
        </p:txBody>
      </p:sp>
      <p:sp>
        <p:nvSpPr>
          <p:cNvPr id="6" name="Content Placeholder 2"/>
          <p:cNvSpPr txBox="1">
            <a:spLocks/>
          </p:cNvSpPr>
          <p:nvPr/>
        </p:nvSpPr>
        <p:spPr>
          <a:xfrm>
            <a:off x="1040683" y="2757829"/>
            <a:ext cx="5994515" cy="1768134"/>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form#loginForm</a:t>
            </a:r>
            <a:r>
              <a:rPr lang="en-US" dirty="0" smtClean="0"/>
              <a:t> (3)</a:t>
            </a:r>
          </a:p>
          <a:p>
            <a:r>
              <a:rPr lang="en-US" dirty="0" smtClean="0"/>
              <a:t>input[name="username"] (4)</a:t>
            </a:r>
          </a:p>
          <a:p>
            <a:r>
              <a:rPr lang="en-US" dirty="0" err="1" smtClean="0"/>
              <a:t>input.required</a:t>
            </a:r>
            <a:r>
              <a:rPr lang="en-US" dirty="0" smtClean="0"/>
              <a:t>[type="text"] (4)</a:t>
            </a:r>
          </a:p>
          <a:p>
            <a:r>
              <a:rPr lang="en-US" dirty="0" err="1" smtClean="0"/>
              <a:t>input.passfield</a:t>
            </a:r>
            <a:r>
              <a:rPr lang="en-US" dirty="0" smtClean="0"/>
              <a:t> (5)</a:t>
            </a:r>
          </a:p>
          <a:p>
            <a:r>
              <a:rPr lang="en-US" dirty="0" smtClean="0"/>
              <a:t>#</a:t>
            </a:r>
            <a:r>
              <a:rPr lang="en-US" dirty="0" err="1" smtClean="0"/>
              <a:t>loginForm</a:t>
            </a:r>
            <a:r>
              <a:rPr lang="en-US" dirty="0" smtClean="0"/>
              <a:t> input[type="button"] (</a:t>
            </a:r>
            <a:r>
              <a:rPr lang="ru-RU" dirty="0" smtClean="0"/>
              <a:t>7</a:t>
            </a:r>
            <a:r>
              <a:rPr lang="en-US" dirty="0" smtClean="0"/>
              <a:t>)</a:t>
            </a:r>
          </a:p>
          <a:p>
            <a:r>
              <a:rPr lang="en-US" dirty="0" smtClean="0"/>
              <a:t>#</a:t>
            </a:r>
            <a:r>
              <a:rPr lang="en-US" dirty="0" err="1" smtClean="0"/>
              <a:t>loginForm</a:t>
            </a:r>
            <a:r>
              <a:rPr lang="en-US" dirty="0" smtClean="0"/>
              <a:t> </a:t>
            </a:r>
            <a:r>
              <a:rPr lang="en-US" dirty="0" err="1" smtClean="0"/>
              <a:t>input:nth-child</a:t>
            </a:r>
            <a:r>
              <a:rPr lang="en-US" dirty="0" smtClean="0"/>
              <a:t>(2) (5)</a:t>
            </a:r>
          </a:p>
          <a:p>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683" y="792670"/>
            <a:ext cx="4840016" cy="1671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23114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4. LOCATORS. CSS LOCATORS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 y="866776"/>
            <a:ext cx="2905125" cy="251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txBox="1">
            <a:spLocks/>
          </p:cNvSpPr>
          <p:nvPr/>
        </p:nvSpPr>
        <p:spPr>
          <a:xfrm>
            <a:off x="3870236" y="866775"/>
            <a:ext cx="4597489" cy="2724151"/>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 – OK (p)</a:t>
            </a:r>
          </a:p>
          <a:p>
            <a:r>
              <a:rPr lang="en-US" dirty="0" smtClean="0"/>
              <a:t>p span – OK (span)</a:t>
            </a:r>
          </a:p>
          <a:p>
            <a:r>
              <a:rPr lang="en-US" dirty="0" smtClean="0"/>
              <a:t>p &gt; a – OK (a)</a:t>
            </a:r>
          </a:p>
          <a:p>
            <a:r>
              <a:rPr lang="en-US" dirty="0" smtClean="0"/>
              <a:t>p span + a – OK (a)</a:t>
            </a:r>
          </a:p>
          <a:p>
            <a:r>
              <a:rPr lang="en-US" dirty="0" smtClean="0"/>
              <a:t>p span ~ a – OK (a)</a:t>
            </a:r>
          </a:p>
          <a:p>
            <a:r>
              <a:rPr lang="en-US" dirty="0" smtClean="0"/>
              <a:t>p ~ a – Bad</a:t>
            </a:r>
          </a:p>
          <a:p>
            <a:r>
              <a:rPr lang="en-US" dirty="0" smtClean="0"/>
              <a:t>p:contains(‘Link</a:t>
            </a:r>
            <a:r>
              <a:rPr lang="ru-RU" dirty="0" smtClean="0"/>
              <a:t>') </a:t>
            </a:r>
            <a:r>
              <a:rPr lang="en-US" dirty="0" smtClean="0"/>
              <a:t>– OK (p)</a:t>
            </a:r>
          </a:p>
          <a:p>
            <a:r>
              <a:rPr lang="en-US" dirty="0" smtClean="0"/>
              <a:t>a:contains(‘Link</a:t>
            </a:r>
            <a:r>
              <a:rPr lang="ru-RU" dirty="0" smtClean="0"/>
              <a:t>')</a:t>
            </a:r>
            <a:r>
              <a:rPr lang="en-US" dirty="0" smtClean="0"/>
              <a:t> – OK (a)</a:t>
            </a:r>
          </a:p>
          <a:p>
            <a:r>
              <a:rPr lang="en-US" dirty="0" smtClean="0"/>
              <a:t>p:contains(‘Link</a:t>
            </a:r>
            <a:r>
              <a:rPr lang="ru-RU" dirty="0" smtClean="0"/>
              <a:t>') &gt; </a:t>
            </a:r>
            <a:r>
              <a:rPr lang="en-US" dirty="0" smtClean="0"/>
              <a:t>a – OK (a)</a:t>
            </a:r>
          </a:p>
          <a:p>
            <a:endParaRPr lang="en-US" dirty="0"/>
          </a:p>
        </p:txBody>
      </p:sp>
      <p:sp>
        <p:nvSpPr>
          <p:cNvPr id="9" name="TextBox 8"/>
          <p:cNvSpPr txBox="1"/>
          <p:nvPr/>
        </p:nvSpPr>
        <p:spPr>
          <a:xfrm>
            <a:off x="219075" y="3551811"/>
            <a:ext cx="4419600" cy="307777"/>
          </a:xfrm>
          <a:prstGeom prst="rect">
            <a:avLst/>
          </a:prstGeom>
          <a:noFill/>
        </p:spPr>
        <p:txBody>
          <a:bodyPr wrap="square" numCol="1" rtlCol="0">
            <a:spAutoFit/>
          </a:bodyPr>
          <a:lstStyle/>
          <a:p>
            <a:r>
              <a:rPr lang="en-US" b="1" u="sng" dirty="0" smtClean="0"/>
              <a:t>Working with attributes:</a:t>
            </a:r>
          </a:p>
        </p:txBody>
      </p:sp>
      <p:sp>
        <p:nvSpPr>
          <p:cNvPr id="3" name="Rectangle 2"/>
          <p:cNvSpPr/>
          <p:nvPr/>
        </p:nvSpPr>
        <p:spPr>
          <a:xfrm>
            <a:off x="-57150" y="3859588"/>
            <a:ext cx="4467225" cy="1600438"/>
          </a:xfrm>
          <a:prstGeom prst="rect">
            <a:avLst/>
          </a:prstGeom>
        </p:spPr>
        <p:txBody>
          <a:bodyPr wrap="square" numCol="2">
            <a:spAutoFit/>
          </a:bodyPr>
          <a:lstStyle/>
          <a:p>
            <a:pPr marL="285750" indent="-285750">
              <a:buFont typeface="Arial" pitchFamily="34" charset="0"/>
              <a:buChar char="•"/>
            </a:pPr>
            <a:r>
              <a:rPr lang="en-US" dirty="0"/>
              <a:t>p[align]</a:t>
            </a:r>
          </a:p>
          <a:p>
            <a:pPr marL="285750" indent="-285750">
              <a:buFont typeface="Arial" pitchFamily="34" charset="0"/>
              <a:buChar char="•"/>
            </a:pPr>
            <a:r>
              <a:rPr lang="en-US" dirty="0"/>
              <a:t>p[align=‘right’]</a:t>
            </a:r>
          </a:p>
          <a:p>
            <a:pPr marL="285750" indent="-285750">
              <a:buFont typeface="Arial" pitchFamily="34" charset="0"/>
              <a:buChar char="•"/>
            </a:pPr>
            <a:r>
              <a:rPr lang="en-US" dirty="0"/>
              <a:t>p[align~=‘right’]</a:t>
            </a:r>
          </a:p>
          <a:p>
            <a:pPr marL="285750" indent="-285750">
              <a:buFont typeface="Arial" pitchFamily="34" charset="0"/>
              <a:buChar char="•"/>
            </a:pPr>
            <a:r>
              <a:rPr lang="en-US" dirty="0"/>
              <a:t>p[align$=‘</a:t>
            </a:r>
            <a:r>
              <a:rPr lang="en-US" dirty="0" err="1"/>
              <a:t>ht</a:t>
            </a:r>
            <a:r>
              <a:rPr lang="en-US" dirty="0" smtClean="0"/>
              <a:t>’]</a:t>
            </a:r>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r>
              <a:rPr lang="en-US" dirty="0"/>
              <a:t>p[align^=‘</a:t>
            </a:r>
            <a:r>
              <a:rPr lang="en-US" dirty="0" err="1"/>
              <a:t>ri</a:t>
            </a:r>
            <a:r>
              <a:rPr lang="en-US" dirty="0"/>
              <a:t>’]</a:t>
            </a:r>
          </a:p>
          <a:p>
            <a:pPr marL="285750" indent="-285750">
              <a:buFont typeface="Arial" pitchFamily="34" charset="0"/>
              <a:buChar char="•"/>
            </a:pPr>
            <a:r>
              <a:rPr lang="en-US" dirty="0"/>
              <a:t>p[align*=‘</a:t>
            </a:r>
            <a:r>
              <a:rPr lang="en-US" dirty="0" err="1"/>
              <a:t>igh</a:t>
            </a:r>
            <a:r>
              <a:rPr lang="en-US" dirty="0"/>
              <a:t>’]</a:t>
            </a:r>
          </a:p>
          <a:p>
            <a:pPr marL="285750" indent="-285750">
              <a:buFont typeface="Arial" pitchFamily="34" charset="0"/>
              <a:buChar char="•"/>
            </a:pPr>
            <a:r>
              <a:rPr lang="en-US" dirty="0"/>
              <a:t>p[align^='r'][align$='t']</a:t>
            </a:r>
            <a:endParaRPr lang="en-US" dirty="0"/>
          </a:p>
        </p:txBody>
      </p:sp>
    </p:spTree>
    <p:extLst>
      <p:ext uri="{BB962C8B-B14F-4D97-AF65-F5344CB8AC3E}">
        <p14:creationId xmlns:p14="http://schemas.microsoft.com/office/powerpoint/2010/main" val="287166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EXAMPLES</a:t>
            </a:r>
            <a:r>
              <a:rPr lang="ru-RU" dirty="0" smtClean="0"/>
              <a:t>. </a:t>
            </a:r>
            <a:r>
              <a:rPr lang="en-US" dirty="0" smtClean="0"/>
              <a:t>WEBDRIVER API + LOCATORS</a:t>
            </a:r>
            <a:endParaRPr lang="en-US" dirty="0"/>
          </a:p>
        </p:txBody>
      </p:sp>
      <p:sp>
        <p:nvSpPr>
          <p:cNvPr id="4" name="Rounded Rectangle 6"/>
          <p:cNvSpPr/>
          <p:nvPr/>
        </p:nvSpPr>
        <p:spPr>
          <a:xfrm>
            <a:off x="1398245" y="844330"/>
            <a:ext cx="6337300" cy="36915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050" i="1" dirty="0"/>
              <a:t>void </a:t>
            </a:r>
            <a:r>
              <a:rPr lang="ru-RU" sz="1050" b="1" i="1" dirty="0"/>
              <a:t>  </a:t>
            </a:r>
            <a:r>
              <a:rPr lang="en-US" sz="1050" b="1" i="1" dirty="0" err="1"/>
              <a:t>sendKeys</a:t>
            </a:r>
            <a:r>
              <a:rPr lang="en-US" sz="1050" b="1" i="1" dirty="0"/>
              <a:t>(</a:t>
            </a:r>
            <a:r>
              <a:rPr lang="en-US" sz="1050" i="1" dirty="0"/>
              <a:t>String  text</a:t>
            </a:r>
            <a:r>
              <a:rPr lang="en-US" sz="1050" b="1" i="1" dirty="0"/>
              <a:t>) / </a:t>
            </a:r>
            <a:r>
              <a:rPr lang="en-US" sz="1050" b="1" i="1" dirty="0" err="1"/>
              <a:t>SendKeys</a:t>
            </a:r>
            <a:r>
              <a:rPr lang="en-US" sz="1050" b="1" i="1" dirty="0"/>
              <a:t>(</a:t>
            </a:r>
            <a:r>
              <a:rPr lang="en-US" sz="1050" i="1" dirty="0"/>
              <a:t>String  text</a:t>
            </a:r>
            <a:r>
              <a:rPr lang="en-US" sz="1050" b="1" i="1" dirty="0"/>
              <a:t>) </a:t>
            </a:r>
            <a:r>
              <a:rPr lang="ru-RU" sz="1050" dirty="0"/>
              <a:t>– </a:t>
            </a:r>
            <a:r>
              <a:rPr lang="en-US" sz="1050" dirty="0" smtClean="0"/>
              <a:t>Entering </a:t>
            </a:r>
            <a:r>
              <a:rPr lang="en-US" sz="1050" dirty="0"/>
              <a:t>text</a:t>
            </a:r>
            <a:endParaRPr lang="en-US" sz="1050" dirty="0"/>
          </a:p>
        </p:txBody>
      </p:sp>
      <p:sp>
        <p:nvSpPr>
          <p:cNvPr id="7" name="Rounded Rectangle 9"/>
          <p:cNvSpPr/>
          <p:nvPr/>
        </p:nvSpPr>
        <p:spPr>
          <a:xfrm>
            <a:off x="1428750" y="1869672"/>
            <a:ext cx="6286500" cy="341356"/>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050" i="1" dirty="0"/>
              <a:t>void </a:t>
            </a:r>
            <a:r>
              <a:rPr lang="ru-RU" sz="1050" b="1" i="1" dirty="0"/>
              <a:t>  </a:t>
            </a:r>
            <a:r>
              <a:rPr lang="en-US" sz="1050" b="1" i="1" dirty="0"/>
              <a:t>clear() / Clear() </a:t>
            </a:r>
            <a:r>
              <a:rPr lang="en-US" sz="1050" dirty="0"/>
              <a:t>– clear content</a:t>
            </a:r>
            <a:endParaRPr lang="en-US" sz="105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185" y="2336007"/>
            <a:ext cx="1525191" cy="225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10"/>
          <p:cNvSpPr/>
          <p:nvPr/>
        </p:nvSpPr>
        <p:spPr>
          <a:xfrm>
            <a:off x="1449046" y="2679762"/>
            <a:ext cx="6286499" cy="40005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050" i="1" dirty="0"/>
              <a:t>String  </a:t>
            </a:r>
            <a:r>
              <a:rPr lang="en-US" sz="1050" b="1" i="1" dirty="0" err="1"/>
              <a:t>getAttribute</a:t>
            </a:r>
            <a:r>
              <a:rPr lang="en-US" sz="1050" i="1" dirty="0"/>
              <a:t>(String </a:t>
            </a:r>
            <a:r>
              <a:rPr lang="en-US" sz="1050" i="1" dirty="0" err="1"/>
              <a:t>attributeName</a:t>
            </a:r>
            <a:r>
              <a:rPr lang="en-US" sz="1050" i="1" dirty="0"/>
              <a:t>) / </a:t>
            </a:r>
            <a:r>
              <a:rPr lang="en-US" sz="1050" b="1" i="1" dirty="0" err="1"/>
              <a:t>GetAttribute</a:t>
            </a:r>
            <a:r>
              <a:rPr lang="en-US" sz="1050" i="1" dirty="0"/>
              <a:t>(String </a:t>
            </a:r>
            <a:r>
              <a:rPr lang="en-US" sz="1050" i="1" dirty="0" err="1"/>
              <a:t>attributeName</a:t>
            </a:r>
            <a:r>
              <a:rPr lang="en-US" sz="1050" i="1" dirty="0"/>
              <a:t>)</a:t>
            </a:r>
            <a:r>
              <a:rPr lang="en-US" sz="1050" b="1" i="1" dirty="0"/>
              <a:t> </a:t>
            </a:r>
            <a:r>
              <a:rPr lang="en-US" sz="1050" dirty="0"/>
              <a:t>– </a:t>
            </a:r>
            <a:r>
              <a:rPr lang="en-US" sz="1050" dirty="0"/>
              <a:t>getting attribute</a:t>
            </a:r>
            <a:endParaRPr lang="en-US" sz="1050" dirty="0"/>
          </a:p>
        </p:txBody>
      </p:sp>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6184" y="3219822"/>
            <a:ext cx="6443663" cy="521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ounded Rectangle 11"/>
          <p:cNvSpPr/>
          <p:nvPr/>
        </p:nvSpPr>
        <p:spPr>
          <a:xfrm>
            <a:off x="1454797" y="3881326"/>
            <a:ext cx="6186101" cy="4572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050" i="1" dirty="0"/>
              <a:t>v</a:t>
            </a:r>
            <a:r>
              <a:rPr lang="en-US" sz="1050" i="1" dirty="0"/>
              <a:t>oid   </a:t>
            </a:r>
            <a:r>
              <a:rPr lang="en-US" sz="1050" b="1" i="1" dirty="0"/>
              <a:t>click</a:t>
            </a:r>
            <a:r>
              <a:rPr lang="en-US" sz="1050" i="1" dirty="0"/>
              <a:t>()</a:t>
            </a:r>
            <a:r>
              <a:rPr lang="en-US" sz="1050" b="1" i="1" dirty="0"/>
              <a:t> / Click</a:t>
            </a:r>
            <a:r>
              <a:rPr lang="en-US" sz="1050" i="1" dirty="0"/>
              <a:t>()</a:t>
            </a:r>
            <a:r>
              <a:rPr lang="en-US" sz="1050" b="1" i="1" dirty="0"/>
              <a:t> </a:t>
            </a:r>
            <a:r>
              <a:rPr lang="en-US" sz="1050" dirty="0"/>
              <a:t>– clicking on element</a:t>
            </a:r>
            <a:endParaRPr lang="en-US" sz="1050" dirty="0"/>
          </a:p>
        </p:txBody>
      </p:sp>
      <p:pic>
        <p:nvPicPr>
          <p:cNvPr id="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50" y="4464360"/>
            <a:ext cx="494867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437943" y="1232502"/>
            <a:ext cx="3066865" cy="307777"/>
          </a:xfrm>
          <a:prstGeom prst="rect">
            <a:avLst/>
          </a:prstGeom>
        </p:spPr>
        <p:txBody>
          <a:bodyPr wrap="none">
            <a:spAutoFit/>
          </a:bodyPr>
          <a:lstStyle/>
          <a:p>
            <a:r>
              <a:rPr lang="en-US" dirty="0" err="1">
                <a:solidFill>
                  <a:srgbClr val="6A3E3E"/>
                </a:solidFill>
                <a:highlight>
                  <a:srgbClr val="E8F2FE"/>
                </a:highlight>
                <a:latin typeface="Consolas" panose="020B0609020204030204" pitchFamily="49" charset="0"/>
              </a:rPr>
              <a:t>element</a:t>
            </a:r>
            <a:r>
              <a:rPr lang="en-US" dirty="0" err="1">
                <a:solidFill>
                  <a:srgbClr val="000000"/>
                </a:solidFill>
                <a:highlight>
                  <a:srgbClr val="E8F2FE"/>
                </a:highlight>
                <a:latin typeface="Consolas" panose="020B0609020204030204" pitchFamily="49" charset="0"/>
              </a:rPr>
              <a:t>.sendKeys</a:t>
            </a:r>
            <a:r>
              <a:rPr lang="en-US" dirty="0">
                <a:solidFill>
                  <a:srgbClr val="000000"/>
                </a:solidFill>
                <a:highlight>
                  <a:srgbClr val="E8F2FE"/>
                </a:highlight>
                <a:latin typeface="Consolas" panose="020B0609020204030204" pitchFamily="49" charset="0"/>
              </a:rPr>
              <a:t>(</a:t>
            </a:r>
            <a:r>
              <a:rPr lang="en-US" dirty="0">
                <a:solidFill>
                  <a:srgbClr val="2A00FF"/>
                </a:solidFill>
                <a:highlight>
                  <a:srgbClr val="E8F2FE"/>
                </a:highlight>
                <a:latin typeface="Consolas" panose="020B0609020204030204" pitchFamily="49" charset="0"/>
              </a:rPr>
              <a:t>"</a:t>
            </a:r>
            <a:r>
              <a:rPr lang="en-US" dirty="0" err="1">
                <a:solidFill>
                  <a:srgbClr val="2A00FF"/>
                </a:solidFill>
                <a:highlight>
                  <a:srgbClr val="E8F2FE"/>
                </a:highlight>
                <a:latin typeface="Consolas" panose="020B0609020204030204" pitchFamily="49" charset="0"/>
              </a:rPr>
              <a:t>sometext</a:t>
            </a:r>
            <a:r>
              <a:rPr lang="en-US" dirty="0">
                <a:solidFill>
                  <a:srgbClr val="2A00FF"/>
                </a:solidFill>
                <a:highlight>
                  <a:srgbClr val="E8F2FE"/>
                </a:highlight>
                <a:latin typeface="Consolas" panose="020B0609020204030204" pitchFamily="49" charset="0"/>
              </a:rPr>
              <a:t>"</a:t>
            </a:r>
            <a:r>
              <a:rPr lang="en-US" dirty="0">
                <a:solidFill>
                  <a:srgbClr val="000000"/>
                </a:solidFill>
                <a:highlight>
                  <a:srgbClr val="E8F2FE"/>
                </a:highlight>
                <a:latin typeface="Consolas" panose="020B0609020204030204" pitchFamily="49" charset="0"/>
              </a:rPr>
              <a:t>);</a:t>
            </a:r>
            <a:endParaRPr lang="en-US" dirty="0"/>
          </a:p>
        </p:txBody>
      </p:sp>
      <p:sp>
        <p:nvSpPr>
          <p:cNvPr id="14" name="Rectangle 13"/>
          <p:cNvSpPr/>
          <p:nvPr/>
        </p:nvSpPr>
        <p:spPr>
          <a:xfrm>
            <a:off x="1398244" y="1511683"/>
            <a:ext cx="5739155" cy="307777"/>
          </a:xfrm>
          <a:prstGeom prst="rect">
            <a:avLst/>
          </a:prstGeom>
        </p:spPr>
        <p:txBody>
          <a:bodyPr wrap="square">
            <a:spAutoFit/>
          </a:bodyPr>
          <a:lstStyle/>
          <a:p>
            <a:r>
              <a:rPr lang="en-US" dirty="0">
                <a:solidFill>
                  <a:srgbClr val="000000"/>
                </a:solidFill>
                <a:highlight>
                  <a:srgbClr val="E8F2FE"/>
                </a:highlight>
                <a:latin typeface="Consolas" panose="020B0609020204030204" pitchFamily="49" charset="0"/>
              </a:rPr>
              <a:t> </a:t>
            </a:r>
            <a:r>
              <a:rPr lang="en-US" dirty="0" err="1">
                <a:solidFill>
                  <a:srgbClr val="6A3E3E"/>
                </a:solidFill>
                <a:highlight>
                  <a:srgbClr val="E8F2FE"/>
                </a:highlight>
                <a:latin typeface="Consolas" panose="020B0609020204030204" pitchFamily="49" charset="0"/>
              </a:rPr>
              <a:t>element</a:t>
            </a:r>
            <a:r>
              <a:rPr lang="en-US" dirty="0" err="1">
                <a:solidFill>
                  <a:srgbClr val="000000"/>
                </a:solidFill>
                <a:highlight>
                  <a:srgbClr val="E8F2FE"/>
                </a:highlight>
                <a:latin typeface="Consolas" panose="020B0609020204030204" pitchFamily="49" charset="0"/>
              </a:rPr>
              <a:t>.sendKeys</a:t>
            </a:r>
            <a:r>
              <a:rPr lang="en-US" dirty="0">
                <a:solidFill>
                  <a:srgbClr val="000000"/>
                </a:solidFill>
                <a:highlight>
                  <a:srgbClr val="E8F2FE"/>
                </a:highlight>
                <a:latin typeface="Consolas" panose="020B0609020204030204" pitchFamily="49" charset="0"/>
              </a:rPr>
              <a:t>(</a:t>
            </a:r>
            <a:r>
              <a:rPr lang="en-US" dirty="0">
                <a:solidFill>
                  <a:srgbClr val="2A00FF"/>
                </a:solidFill>
                <a:highlight>
                  <a:srgbClr val="E8F2FE"/>
                </a:highlight>
                <a:latin typeface="Consolas" panose="020B0609020204030204" pitchFamily="49" charset="0"/>
              </a:rPr>
              <a:t>"</a:t>
            </a:r>
            <a:r>
              <a:rPr lang="en-US" dirty="0" err="1">
                <a:solidFill>
                  <a:srgbClr val="2A00FF"/>
                </a:solidFill>
                <a:highlight>
                  <a:srgbClr val="E8F2FE"/>
                </a:highlight>
                <a:latin typeface="Consolas" panose="020B0609020204030204" pitchFamily="49" charset="0"/>
              </a:rPr>
              <a:t>sometext</a:t>
            </a:r>
            <a:r>
              <a:rPr lang="en-US" dirty="0">
                <a:solidFill>
                  <a:srgbClr val="2A00FF"/>
                </a:solidFill>
                <a:highlight>
                  <a:srgbClr val="E8F2FE"/>
                </a:highlight>
                <a:latin typeface="Consolas" panose="020B0609020204030204" pitchFamily="49" charset="0"/>
              </a:rPr>
              <a:t>"</a:t>
            </a:r>
            <a:r>
              <a:rPr lang="en-US" dirty="0">
                <a:solidFill>
                  <a:srgbClr val="000000"/>
                </a:solidFill>
                <a:highlight>
                  <a:srgbClr val="E8F2FE"/>
                </a:highlight>
                <a:latin typeface="Consolas" panose="020B0609020204030204" pitchFamily="49" charset="0"/>
              </a:rPr>
              <a:t>, </a:t>
            </a:r>
            <a:r>
              <a:rPr lang="en-US" dirty="0" err="1">
                <a:solidFill>
                  <a:srgbClr val="000000"/>
                </a:solidFill>
                <a:highlight>
                  <a:srgbClr val="E8F2FE"/>
                </a:highlight>
                <a:latin typeface="Consolas" panose="020B0609020204030204" pitchFamily="49" charset="0"/>
              </a:rPr>
              <a:t>Keys.</a:t>
            </a:r>
            <a:r>
              <a:rPr lang="en-US" b="1" i="1" dirty="0" err="1">
                <a:solidFill>
                  <a:srgbClr val="0000C0"/>
                </a:solidFill>
                <a:highlight>
                  <a:srgbClr val="E8F2FE"/>
                </a:highlight>
                <a:latin typeface="Consolas" panose="020B0609020204030204" pitchFamily="49" charset="0"/>
              </a:rPr>
              <a:t>A</a:t>
            </a:r>
            <a:r>
              <a:rPr lang="en-US" b="1" i="1" dirty="0" err="1">
                <a:solidFill>
                  <a:srgbClr val="0000C0"/>
                </a:solidFill>
                <a:highlight>
                  <a:srgbClr val="D4D4D4"/>
                </a:highlight>
                <a:latin typeface="Consolas" panose="020B0609020204030204" pitchFamily="49" charset="0"/>
              </a:rPr>
              <a:t>RROW_DOWN</a:t>
            </a:r>
            <a:r>
              <a:rPr lang="en-US" b="1" i="1" dirty="0">
                <a:solidFill>
                  <a:srgbClr val="000000"/>
                </a:solidFill>
                <a:highlight>
                  <a:srgbClr val="D4D4D4"/>
                </a:highlight>
                <a:latin typeface="Consolas" panose="020B0609020204030204" pitchFamily="49" charset="0"/>
              </a:rPr>
              <a:t>);</a:t>
            </a:r>
            <a:endParaRPr lang="en-US" dirty="0"/>
          </a:p>
        </p:txBody>
      </p:sp>
    </p:spTree>
    <p:extLst>
      <p:ext uri="{BB962C8B-B14F-4D97-AF65-F5344CB8AC3E}">
        <p14:creationId xmlns:p14="http://schemas.microsoft.com/office/powerpoint/2010/main" val="6092562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612898" y="2398060"/>
            <a:ext cx="5680871" cy="533800"/>
          </a:xfrm>
        </p:spPr>
        <p:txBody>
          <a:bodyPr>
            <a:spAutoFit/>
          </a:bodyPr>
          <a:lstStyle/>
          <a:p>
            <a:r>
              <a:rPr lang="en-US" sz="3375" dirty="0" smtClean="0"/>
              <a:t>Demo</a:t>
            </a:r>
            <a:endParaRPr lang="en-US" sz="3375" dirty="0"/>
          </a:p>
        </p:txBody>
      </p:sp>
    </p:spTree>
    <p:extLst>
      <p:ext uri="{BB962C8B-B14F-4D97-AF65-F5344CB8AC3E}">
        <p14:creationId xmlns:p14="http://schemas.microsoft.com/office/powerpoint/2010/main" val="161071405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p:cNvSpPr>
            <a:spLocks noGrp="1"/>
          </p:cNvSpPr>
          <p:nvPr>
            <p:ph type="pic" sz="quarter" idx="10"/>
          </p:nvPr>
        </p:nvSpPr>
        <p:spPr/>
      </p:sp>
      <p:sp>
        <p:nvSpPr>
          <p:cNvPr id="4" name="Текст 3"/>
          <p:cNvSpPr>
            <a:spLocks noGrp="1"/>
          </p:cNvSpPr>
          <p:nvPr>
            <p:ph type="body" sz="quarter" idx="11"/>
          </p:nvPr>
        </p:nvSpPr>
        <p:spPr>
          <a:xfrm>
            <a:off x="1797304" y="3394370"/>
            <a:ext cx="5618013" cy="647100"/>
          </a:xfrm>
        </p:spPr>
        <p:txBody>
          <a:bodyPr/>
          <a:lstStyle/>
          <a:p>
            <a:r>
              <a:rPr lang="en-US" dirty="0" smtClean="0"/>
              <a:t>Synchronization</a:t>
            </a:r>
            <a:endParaRPr lang="en-US" dirty="0"/>
          </a:p>
        </p:txBody>
      </p:sp>
      <p:sp>
        <p:nvSpPr>
          <p:cNvPr id="5" name="Заголовок 4"/>
          <p:cNvSpPr>
            <a:spLocks noGrp="1"/>
          </p:cNvSpPr>
          <p:nvPr>
            <p:ph type="title"/>
          </p:nvPr>
        </p:nvSpPr>
        <p:spPr>
          <a:xfrm>
            <a:off x="1797304" y="2869953"/>
            <a:ext cx="1721625" cy="647100"/>
          </a:xfrm>
        </p:spPr>
        <p:txBody>
          <a:bodyPr/>
          <a:lstStyle/>
          <a:p>
            <a:r>
              <a:rPr lang="en-US" dirty="0"/>
              <a:t>Part </a:t>
            </a:r>
            <a:r>
              <a:rPr lang="en-US" dirty="0" smtClean="0"/>
              <a:t>5</a:t>
            </a:r>
            <a:endParaRPr lang="en-US" dirty="0"/>
          </a:p>
        </p:txBody>
      </p:sp>
      <p:sp>
        <p:nvSpPr>
          <p:cNvPr id="6" name="Текст 5"/>
          <p:cNvSpPr>
            <a:spLocks noGrp="1"/>
          </p:cNvSpPr>
          <p:nvPr>
            <p:ph type="body" sz="quarter" idx="14"/>
          </p:nvPr>
        </p:nvSpPr>
        <p:spPr>
          <a:xfrm>
            <a:off x="1792972" y="2457128"/>
            <a:ext cx="2104038" cy="284693"/>
          </a:xfrm>
        </p:spPr>
        <p:txBody>
          <a:bodyPr/>
          <a:lstStyle/>
          <a:p>
            <a:r>
              <a:rPr lang="en-US" dirty="0"/>
              <a:t>Selenium </a:t>
            </a:r>
            <a:r>
              <a:rPr lang="en-US" dirty="0" smtClean="0"/>
              <a:t>WebDriver</a:t>
            </a:r>
            <a:endParaRPr lang="en-US" dirty="0"/>
          </a:p>
        </p:txBody>
      </p:sp>
    </p:spTree>
    <p:extLst>
      <p:ext uri="{BB962C8B-B14F-4D97-AF65-F5344CB8AC3E}">
        <p14:creationId xmlns:p14="http://schemas.microsoft.com/office/powerpoint/2010/main" val="3442727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5. SYNCHRONIZATION</a:t>
            </a:r>
            <a:endParaRPr lang="en-US" dirty="0"/>
          </a:p>
        </p:txBody>
      </p:sp>
      <p:sp>
        <p:nvSpPr>
          <p:cNvPr id="4" name="Rounded Rectangle 7"/>
          <p:cNvSpPr/>
          <p:nvPr/>
        </p:nvSpPr>
        <p:spPr>
          <a:xfrm>
            <a:off x="1905028" y="1170503"/>
            <a:ext cx="5327759" cy="43204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t>Implicit wait</a:t>
            </a:r>
            <a:endParaRPr lang="en-US" sz="1600"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700" y="2161492"/>
            <a:ext cx="7835900" cy="972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65079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a:t>5. SYNCHRONIZATION</a:t>
            </a:r>
          </a:p>
        </p:txBody>
      </p:sp>
      <p:sp>
        <p:nvSpPr>
          <p:cNvPr id="4" name="Rounded Rectangle 6"/>
          <p:cNvSpPr/>
          <p:nvPr/>
        </p:nvSpPr>
        <p:spPr>
          <a:xfrm>
            <a:off x="1895475" y="1028324"/>
            <a:ext cx="5414390" cy="552826"/>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t>Explicit wait</a:t>
            </a:r>
            <a:endParaRPr lang="en-US" sz="16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744" y="2095500"/>
            <a:ext cx="7043737"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2246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1. WHAT IS WEBDRIVER? WHAT IS SELENIUM?</a:t>
            </a:r>
            <a:endParaRPr lang="en-US" dirty="0"/>
          </a:p>
        </p:txBody>
      </p:sp>
      <p:sp>
        <p:nvSpPr>
          <p:cNvPr id="3" name="Content Placeholder 2"/>
          <p:cNvSpPr>
            <a:spLocks noGrp="1"/>
          </p:cNvSpPr>
          <p:nvPr>
            <p:ph idx="1"/>
          </p:nvPr>
        </p:nvSpPr>
        <p:spPr/>
        <p:txBody>
          <a:bodyPr>
            <a:normAutofit lnSpcReduction="10000"/>
          </a:bodyPr>
          <a:lstStyle/>
          <a:p>
            <a:r>
              <a:rPr lang="en-US" sz="1600" b="1" dirty="0" smtClean="0"/>
              <a:t>Selenium</a:t>
            </a:r>
            <a:r>
              <a:rPr lang="en-US" sz="1600" dirty="0" smtClean="0"/>
              <a:t> is a </a:t>
            </a:r>
            <a:r>
              <a:rPr lang="en-US" sz="1600" u="sng" dirty="0" smtClean="0"/>
              <a:t>project </a:t>
            </a:r>
            <a:r>
              <a:rPr lang="en-US" sz="1600" u="sng" dirty="0"/>
              <a:t>name</a:t>
            </a:r>
            <a:r>
              <a:rPr lang="en-US" sz="1600" dirty="0"/>
              <a:t>, within which a series of software products </a:t>
            </a:r>
            <a:r>
              <a:rPr lang="en-US" sz="1600" dirty="0" smtClean="0"/>
              <a:t>is developed:</a:t>
            </a:r>
          </a:p>
          <a:p>
            <a:endParaRPr lang="en-US" sz="1600" dirty="0"/>
          </a:p>
          <a:p>
            <a:pPr marL="285750" indent="-285750">
              <a:buFont typeface="Arial" panose="020B0604020202020204" pitchFamily="34" charset="0"/>
              <a:buChar char="•"/>
            </a:pPr>
            <a:r>
              <a:rPr lang="en-US" sz="1600" b="1" dirty="0" smtClean="0"/>
              <a:t>Selenium </a:t>
            </a:r>
            <a:r>
              <a:rPr lang="en-US" sz="1600" b="1" dirty="0"/>
              <a:t>IDE </a:t>
            </a:r>
            <a:r>
              <a:rPr lang="en-US" sz="1600" dirty="0"/>
              <a:t>(Firefox plugin, that records and reproduces user actions)</a:t>
            </a:r>
            <a:endParaRPr lang="en-US" sz="1600" dirty="0" smtClean="0"/>
          </a:p>
          <a:p>
            <a:pPr marL="285750" indent="-285750">
              <a:buFont typeface="Arial" panose="020B0604020202020204" pitchFamily="34" charset="0"/>
              <a:buChar char="•"/>
            </a:pPr>
            <a:r>
              <a:rPr lang="en-US" sz="1600" b="1" dirty="0" smtClean="0"/>
              <a:t>Selenium </a:t>
            </a:r>
            <a:r>
              <a:rPr lang="en-US" sz="1600" b="1" dirty="0"/>
              <a:t>RC </a:t>
            </a:r>
            <a:r>
              <a:rPr lang="en-US" sz="1600" dirty="0"/>
              <a:t>(the previous version of the library </a:t>
            </a:r>
            <a:r>
              <a:rPr lang="en-US" sz="1600" dirty="0" smtClean="0"/>
              <a:t>for </a:t>
            </a:r>
            <a:r>
              <a:rPr lang="en-US" sz="1600" dirty="0"/>
              <a:t>browser </a:t>
            </a:r>
            <a:r>
              <a:rPr lang="en-US" sz="1600" dirty="0" smtClean="0"/>
              <a:t>management = Selenium </a:t>
            </a:r>
            <a:r>
              <a:rPr lang="en-US" sz="1600" dirty="0" smtClean="0"/>
              <a:t>)</a:t>
            </a:r>
            <a:endParaRPr lang="en-US" sz="1600" dirty="0" smtClean="0"/>
          </a:p>
          <a:p>
            <a:pPr marL="285750" indent="-285750">
              <a:buFont typeface="Arial" panose="020B0604020202020204" pitchFamily="34" charset="0"/>
              <a:buChar char="•"/>
            </a:pPr>
            <a:r>
              <a:rPr lang="en-US" sz="1600" b="1" dirty="0" smtClean="0"/>
              <a:t>Selenium </a:t>
            </a:r>
            <a:r>
              <a:rPr lang="en-US" sz="1600" b="1" dirty="0"/>
              <a:t>Server </a:t>
            </a:r>
            <a:r>
              <a:rPr lang="en-US" sz="1600" b="1" dirty="0" smtClean="0"/>
              <a:t>standalone </a:t>
            </a:r>
            <a:r>
              <a:rPr lang="en-US" sz="1600" dirty="0" smtClean="0"/>
              <a:t>(lets </a:t>
            </a:r>
            <a:r>
              <a:rPr lang="en-US" sz="1600" dirty="0"/>
              <a:t>you control the browser from a remote machine over the network)</a:t>
            </a:r>
            <a:endParaRPr lang="en-US" sz="1600" dirty="0" smtClean="0"/>
          </a:p>
          <a:p>
            <a:pPr marL="285750" indent="-285750">
              <a:buFont typeface="Arial" panose="020B0604020202020204" pitchFamily="34" charset="0"/>
              <a:buChar char="•"/>
            </a:pPr>
            <a:r>
              <a:rPr lang="en-US" sz="1600" b="1" dirty="0" smtClean="0">
                <a:solidFill>
                  <a:schemeClr val="accent6"/>
                </a:solidFill>
              </a:rPr>
              <a:t>Selenium </a:t>
            </a:r>
            <a:r>
              <a:rPr lang="en-US" sz="1600" b="1" dirty="0" smtClean="0">
                <a:solidFill>
                  <a:schemeClr val="accent6"/>
                </a:solidFill>
              </a:rPr>
              <a:t>WebDriver </a:t>
            </a:r>
            <a:r>
              <a:rPr lang="en-US" sz="1600" dirty="0" smtClean="0"/>
              <a:t>(</a:t>
            </a:r>
            <a:r>
              <a:rPr lang="en-US" sz="1600" dirty="0"/>
              <a:t>library for browser management</a:t>
            </a:r>
            <a:r>
              <a:rPr lang="en-US" sz="1600" dirty="0" smtClean="0"/>
              <a:t>)</a:t>
            </a:r>
          </a:p>
          <a:p>
            <a:pPr marL="285750" indent="-285750">
              <a:buFont typeface="Arial" panose="020B0604020202020204" pitchFamily="34" charset="0"/>
              <a:buChar char="•"/>
            </a:pPr>
            <a:r>
              <a:rPr lang="en-US" sz="1600" b="1" dirty="0"/>
              <a:t>Selenium Grid (</a:t>
            </a:r>
            <a:r>
              <a:rPr lang="en-US" sz="1600" dirty="0"/>
              <a:t>cluster consisting of several Selenium Servers)</a:t>
            </a:r>
          </a:p>
          <a:p>
            <a:endParaRPr lang="ru-RU" sz="1600" dirty="0" smtClean="0"/>
          </a:p>
          <a:p>
            <a:endParaRPr lang="ru-RU" sz="1600" dirty="0" smtClean="0"/>
          </a:p>
          <a:p>
            <a:r>
              <a:rPr lang="en-US" sz="1600" dirty="0" smtClean="0"/>
              <a:t>Open source project (Apache 2.0 license)</a:t>
            </a:r>
          </a:p>
          <a:p>
            <a:endParaRPr lang="en-US" sz="1600" dirty="0"/>
          </a:p>
        </p:txBody>
      </p:sp>
      <p:pic>
        <p:nvPicPr>
          <p:cNvPr id="5122" name="Picture 2" descr="http://www.seleniumhq.org/images/bi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031" y="3169253"/>
            <a:ext cx="1428750" cy="1293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280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a:t>5. </a:t>
            </a:r>
            <a:r>
              <a:rPr lang="en-US" dirty="0" smtClean="0"/>
              <a:t>SYNCHRONIZATION</a:t>
            </a:r>
            <a:endParaRPr lang="en-US" dirty="0"/>
          </a:p>
        </p:txBody>
      </p:sp>
      <p:sp>
        <p:nvSpPr>
          <p:cNvPr id="4" name="Rounded Rectangle 6"/>
          <p:cNvSpPr/>
          <p:nvPr/>
        </p:nvSpPr>
        <p:spPr>
          <a:xfrm>
            <a:off x="2941556" y="915412"/>
            <a:ext cx="3260888" cy="43204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wait</a:t>
            </a:r>
            <a:endParaRPr lang="en-US"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9845" y="1586710"/>
            <a:ext cx="5824308" cy="1718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8"/>
          <p:cNvSpPr/>
          <p:nvPr/>
        </p:nvSpPr>
        <p:spPr>
          <a:xfrm>
            <a:off x="2941555" y="3505473"/>
            <a:ext cx="3260888" cy="43204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Thread.sleep</a:t>
            </a:r>
            <a:r>
              <a:rPr lang="en-US" dirty="0"/>
              <a:t>(timeout)</a:t>
            </a:r>
            <a:endParaRPr lang="en-US" dirty="0"/>
          </a:p>
        </p:txBody>
      </p:sp>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1536" y="4191930"/>
            <a:ext cx="4880925" cy="4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683399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612898" y="2398060"/>
            <a:ext cx="5680871" cy="533800"/>
          </a:xfrm>
        </p:spPr>
        <p:txBody>
          <a:bodyPr>
            <a:spAutoFit/>
          </a:bodyPr>
          <a:lstStyle/>
          <a:p>
            <a:r>
              <a:rPr lang="en-US" sz="3375" dirty="0" smtClean="0"/>
              <a:t>Demo</a:t>
            </a:r>
            <a:endParaRPr lang="en-US" sz="3375" dirty="0"/>
          </a:p>
        </p:txBody>
      </p:sp>
    </p:spTree>
    <p:extLst>
      <p:ext uri="{BB962C8B-B14F-4D97-AF65-F5344CB8AC3E}">
        <p14:creationId xmlns:p14="http://schemas.microsoft.com/office/powerpoint/2010/main" val="25258784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p:cNvSpPr>
            <a:spLocks noGrp="1"/>
          </p:cNvSpPr>
          <p:nvPr>
            <p:ph type="pic" sz="quarter" idx="10"/>
          </p:nvPr>
        </p:nvSpPr>
        <p:spPr/>
      </p:sp>
      <p:sp>
        <p:nvSpPr>
          <p:cNvPr id="4" name="Текст 3"/>
          <p:cNvSpPr>
            <a:spLocks noGrp="1"/>
          </p:cNvSpPr>
          <p:nvPr>
            <p:ph type="body" sz="quarter" idx="11"/>
          </p:nvPr>
        </p:nvSpPr>
        <p:spPr>
          <a:xfrm>
            <a:off x="1797304" y="3394370"/>
            <a:ext cx="2958823" cy="647100"/>
          </a:xfrm>
        </p:spPr>
        <p:txBody>
          <a:bodyPr/>
          <a:lstStyle/>
          <a:p>
            <a:r>
              <a:rPr lang="en-US" dirty="0" smtClean="0"/>
              <a:t>Specials</a:t>
            </a:r>
            <a:endParaRPr lang="en-US" dirty="0"/>
          </a:p>
        </p:txBody>
      </p:sp>
      <p:sp>
        <p:nvSpPr>
          <p:cNvPr id="5" name="Заголовок 4"/>
          <p:cNvSpPr>
            <a:spLocks noGrp="1"/>
          </p:cNvSpPr>
          <p:nvPr>
            <p:ph type="title"/>
          </p:nvPr>
        </p:nvSpPr>
        <p:spPr>
          <a:xfrm>
            <a:off x="1797304" y="2869953"/>
            <a:ext cx="1721625" cy="647100"/>
          </a:xfrm>
        </p:spPr>
        <p:txBody>
          <a:bodyPr/>
          <a:lstStyle/>
          <a:p>
            <a:r>
              <a:rPr lang="en-US" dirty="0" smtClean="0"/>
              <a:t>Part 6</a:t>
            </a:r>
            <a:endParaRPr lang="en-US" dirty="0"/>
          </a:p>
        </p:txBody>
      </p:sp>
      <p:sp>
        <p:nvSpPr>
          <p:cNvPr id="6" name="Текст 5"/>
          <p:cNvSpPr>
            <a:spLocks noGrp="1"/>
          </p:cNvSpPr>
          <p:nvPr>
            <p:ph type="body" sz="quarter" idx="14"/>
          </p:nvPr>
        </p:nvSpPr>
        <p:spPr>
          <a:xfrm>
            <a:off x="1792972" y="2457128"/>
            <a:ext cx="2104038" cy="284693"/>
          </a:xfrm>
        </p:spPr>
        <p:txBody>
          <a:bodyPr/>
          <a:lstStyle/>
          <a:p>
            <a:r>
              <a:rPr lang="en-US" dirty="0"/>
              <a:t>Selenium </a:t>
            </a:r>
            <a:r>
              <a:rPr lang="en-US" dirty="0" smtClean="0"/>
              <a:t>WebDriver</a:t>
            </a:r>
            <a:endParaRPr lang="en-US" dirty="0"/>
          </a:p>
        </p:txBody>
      </p:sp>
    </p:spTree>
    <p:extLst>
      <p:ext uri="{BB962C8B-B14F-4D97-AF65-F5344CB8AC3E}">
        <p14:creationId xmlns:p14="http://schemas.microsoft.com/office/powerpoint/2010/main" val="35856966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6. SPECIALS. POPUP WINDOWS</a:t>
            </a:r>
            <a:endParaRPr lang="en-US" dirty="0"/>
          </a:p>
        </p:txBody>
      </p:sp>
      <p:pic>
        <p:nvPicPr>
          <p:cNvPr id="4" name="Picture 10" descr="http://www.4guysfromrolla.com/images/ClientToServ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0042" y="897564"/>
            <a:ext cx="2857500" cy="18788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7634" y="2625757"/>
            <a:ext cx="4051920" cy="1891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880773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6. SPECIALS. JAVASCRIPT</a:t>
            </a:r>
            <a:endParaRPr lang="en-US" dirty="0"/>
          </a:p>
        </p:txBody>
      </p:sp>
      <p:sp>
        <p:nvSpPr>
          <p:cNvPr id="4" name="TextBox 3"/>
          <p:cNvSpPr txBox="1"/>
          <p:nvPr/>
        </p:nvSpPr>
        <p:spPr>
          <a:xfrm>
            <a:off x="3152170" y="843558"/>
            <a:ext cx="2839661"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800" dirty="0">
                <a:ln w="0"/>
                <a:solidFill>
                  <a:schemeClr val="tx1"/>
                </a:solidFill>
                <a:effectLst>
                  <a:outerShdw blurRad="38100" dist="19050" dir="2700000" algn="tl" rotWithShape="0">
                    <a:schemeClr val="dk1">
                      <a:alpha val="40000"/>
                    </a:schemeClr>
                  </a:outerShdw>
                </a:effectLst>
              </a:rPr>
              <a:t>Enabling </a:t>
            </a:r>
            <a:r>
              <a:rPr lang="ru-RU" sz="1800" dirty="0">
                <a:ln w="0"/>
                <a:solidFill>
                  <a:schemeClr val="tx1"/>
                </a:solidFill>
                <a:effectLst>
                  <a:outerShdw blurRad="38100" dist="19050" dir="2700000" algn="tl" rotWithShape="0">
                    <a:schemeClr val="dk1">
                      <a:alpha val="40000"/>
                    </a:schemeClr>
                  </a:outerShdw>
                </a:effectLst>
              </a:rPr>
              <a:t>JavaScript</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437625"/>
            <a:ext cx="4860540" cy="496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964645" y="2237879"/>
            <a:ext cx="321471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ru-RU" sz="1800" dirty="0">
                <a:ln w="0"/>
                <a:effectLst>
                  <a:outerShdw blurRad="38100" dist="19050" dir="2700000" algn="tl" rotWithShape="0">
                    <a:schemeClr val="dk1">
                      <a:alpha val="40000"/>
                    </a:schemeClr>
                  </a:outerShdw>
                </a:effectLst>
              </a:rPr>
              <a:t>JavaScript</a:t>
            </a:r>
            <a:r>
              <a:rPr lang="en-US" sz="1800" dirty="0">
                <a:ln w="0"/>
                <a:effectLst>
                  <a:outerShdw blurRad="38100" dist="19050" dir="2700000" algn="tl" rotWithShape="0">
                    <a:schemeClr val="dk1">
                      <a:alpha val="40000"/>
                    </a:schemeClr>
                  </a:outerShdw>
                </a:effectLst>
              </a:rPr>
              <a:t> usage</a:t>
            </a:r>
            <a:endParaRPr lang="ru-RU" sz="1800" dirty="0">
              <a:ln w="0"/>
              <a:effectLst>
                <a:outerShdw blurRad="38100" dist="19050" dir="2700000" algn="tl" rotWithShape="0">
                  <a:schemeClr val="dk1">
                    <a:alpha val="40000"/>
                  </a:schemeClr>
                </a:outerShdw>
              </a:effectLst>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775" y="2888111"/>
            <a:ext cx="588645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394641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6. SPECIALS. SELECT</a:t>
            </a:r>
            <a:endParaRPr lang="en-US" dirty="0"/>
          </a:p>
        </p:txBody>
      </p:sp>
      <p:sp>
        <p:nvSpPr>
          <p:cNvPr id="6" name="Прямоугольник 5"/>
          <p:cNvSpPr/>
          <p:nvPr/>
        </p:nvSpPr>
        <p:spPr>
          <a:xfrm>
            <a:off x="2074923" y="930151"/>
            <a:ext cx="3309833" cy="3231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500" dirty="0">
                <a:ln w="0"/>
                <a:effectLst>
                  <a:outerShdw blurRad="38100" dist="19050" dir="2700000" algn="tl" rotWithShape="0">
                    <a:schemeClr val="dk1">
                      <a:alpha val="40000"/>
                    </a:schemeClr>
                  </a:outerShdw>
                </a:effectLst>
              </a:rPr>
              <a:t>Working with Lists</a:t>
            </a:r>
            <a:r>
              <a:rPr lang="ru-RU" sz="1500" dirty="0">
                <a:ln w="0"/>
                <a:effectLst>
                  <a:outerShdw blurRad="38100" dist="19050" dir="2700000" algn="tl" rotWithShape="0">
                    <a:schemeClr val="dk1">
                      <a:alpha val="40000"/>
                    </a:schemeClr>
                  </a:outerShdw>
                </a:effectLst>
              </a:rPr>
              <a:t>:</a:t>
            </a:r>
            <a:endParaRPr lang="ru-RU" sz="1500" dirty="0">
              <a:ln w="0"/>
              <a:effectLst>
                <a:outerShdw blurRad="38100" dist="19050" dir="2700000" algn="tl" rotWithShape="0">
                  <a:schemeClr val="dk1">
                    <a:alpha val="40000"/>
                  </a:schemeClr>
                </a:outerShdw>
              </a:effectLst>
            </a:endParaRPr>
          </a:p>
        </p:txBody>
      </p:sp>
      <p:sp>
        <p:nvSpPr>
          <p:cNvPr id="3" name="Rectangle 1"/>
          <p:cNvSpPr>
            <a:spLocks noChangeArrowheads="1"/>
          </p:cNvSpPr>
          <p:nvPr/>
        </p:nvSpPr>
        <p:spPr bwMode="auto">
          <a:xfrm>
            <a:off x="2074923" y="1460868"/>
            <a:ext cx="4940455" cy="969496"/>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685800" eaLnBrk="0" fontAlgn="base" hangingPunct="0">
              <a:spcBef>
                <a:spcPct val="0"/>
              </a:spcBef>
              <a:spcAft>
                <a:spcPct val="0"/>
              </a:spcAft>
            </a:pPr>
            <a:r>
              <a:rPr lang="en-US" altLang="en-US" sz="1050" dirty="0" err="1">
                <a:solidFill>
                  <a:srgbClr val="2B91AF"/>
                </a:solidFill>
                <a:latin typeface="Consolas" panose="020B0609020204030204" pitchFamily="49" charset="0"/>
                <a:cs typeface="Consolas" panose="020B0609020204030204" pitchFamily="49" charset="0"/>
              </a:rPr>
              <a:t>WebElement</a:t>
            </a:r>
            <a:r>
              <a:rPr lang="en-US" altLang="en-US" sz="1050" dirty="0">
                <a:solidFill>
                  <a:srgbClr val="000000"/>
                </a:solidFill>
                <a:latin typeface="Consolas" panose="020B0609020204030204" pitchFamily="49" charset="0"/>
                <a:cs typeface="Consolas" panose="020B0609020204030204" pitchFamily="49" charset="0"/>
              </a:rPr>
              <a:t> select = </a:t>
            </a:r>
            <a:r>
              <a:rPr lang="en-US" altLang="en-US" sz="1050" dirty="0" err="1">
                <a:solidFill>
                  <a:srgbClr val="000000"/>
                </a:solidFill>
                <a:latin typeface="Consolas" panose="020B0609020204030204" pitchFamily="49" charset="0"/>
                <a:cs typeface="Consolas" panose="020B0609020204030204" pitchFamily="49" charset="0"/>
              </a:rPr>
              <a:t>driver.findElement</a:t>
            </a:r>
            <a:r>
              <a:rPr lang="en-US" altLang="en-US" sz="1050" dirty="0">
                <a:solidFill>
                  <a:srgbClr val="000000"/>
                </a:solidFill>
                <a:latin typeface="Consolas" panose="020B0609020204030204" pitchFamily="49" charset="0"/>
                <a:cs typeface="Consolas" panose="020B0609020204030204" pitchFamily="49" charset="0"/>
              </a:rPr>
              <a:t>(</a:t>
            </a:r>
            <a:r>
              <a:rPr lang="en-US" altLang="en-US" sz="1050" dirty="0">
                <a:solidFill>
                  <a:srgbClr val="2B91AF"/>
                </a:solidFill>
                <a:latin typeface="Consolas" panose="020B0609020204030204" pitchFamily="49" charset="0"/>
                <a:cs typeface="Consolas" panose="020B0609020204030204" pitchFamily="49" charset="0"/>
              </a:rPr>
              <a:t>By</a:t>
            </a:r>
            <a:r>
              <a:rPr lang="en-US" altLang="en-US" sz="1050" dirty="0">
                <a:solidFill>
                  <a:srgbClr val="000000"/>
                </a:solidFill>
                <a:latin typeface="Consolas" panose="020B0609020204030204" pitchFamily="49" charset="0"/>
                <a:cs typeface="Consolas" panose="020B0609020204030204" pitchFamily="49" charset="0"/>
              </a:rPr>
              <a:t>.id(</a:t>
            </a:r>
            <a:r>
              <a:rPr lang="en-US" altLang="en-US" sz="1050" dirty="0">
                <a:solidFill>
                  <a:srgbClr val="800000"/>
                </a:solidFill>
                <a:latin typeface="Consolas" panose="020B0609020204030204" pitchFamily="49" charset="0"/>
                <a:cs typeface="Consolas" panose="020B0609020204030204" pitchFamily="49" charset="0"/>
              </a:rPr>
              <a:t>"gender"</a:t>
            </a:r>
            <a:r>
              <a:rPr lang="en-US" altLang="en-US" sz="1050" dirty="0">
                <a:solidFill>
                  <a:srgbClr val="000000"/>
                </a:solidFill>
                <a:latin typeface="Consolas" panose="020B0609020204030204" pitchFamily="49" charset="0"/>
                <a:cs typeface="Consolas" panose="020B0609020204030204" pitchFamily="49" charset="0"/>
              </a:rPr>
              <a:t>));</a:t>
            </a:r>
          </a:p>
          <a:p>
            <a:pPr defTabSz="685800" eaLnBrk="0" fontAlgn="base" hangingPunct="0">
              <a:spcBef>
                <a:spcPct val="0"/>
              </a:spcBef>
              <a:spcAft>
                <a:spcPct val="0"/>
              </a:spcAft>
            </a:pPr>
            <a:r>
              <a:rPr lang="en-US" altLang="en-US" sz="1050" dirty="0">
                <a:solidFill>
                  <a:srgbClr val="2B91AF"/>
                </a:solidFill>
                <a:latin typeface="Consolas" panose="020B0609020204030204" pitchFamily="49" charset="0"/>
                <a:cs typeface="Consolas" panose="020B0609020204030204" pitchFamily="49" charset="0"/>
              </a:rPr>
              <a:t>List</a:t>
            </a:r>
            <a:r>
              <a:rPr lang="en-US" altLang="en-US" sz="1050" dirty="0">
                <a:solidFill>
                  <a:srgbClr val="000000"/>
                </a:solidFill>
                <a:latin typeface="Consolas" panose="020B0609020204030204" pitchFamily="49" charset="0"/>
                <a:cs typeface="Consolas" panose="020B0609020204030204" pitchFamily="49" charset="0"/>
              </a:rPr>
              <a:t>&lt;</a:t>
            </a:r>
            <a:r>
              <a:rPr lang="en-US" altLang="en-US" sz="1050" dirty="0" err="1">
                <a:solidFill>
                  <a:srgbClr val="2B91AF"/>
                </a:solidFill>
                <a:latin typeface="Consolas" panose="020B0609020204030204" pitchFamily="49" charset="0"/>
                <a:cs typeface="Consolas" panose="020B0609020204030204" pitchFamily="49" charset="0"/>
              </a:rPr>
              <a:t>WebElement</a:t>
            </a:r>
            <a:r>
              <a:rPr lang="en-US" altLang="en-US" sz="1050" dirty="0">
                <a:solidFill>
                  <a:srgbClr val="000000"/>
                </a:solidFill>
                <a:latin typeface="Consolas" panose="020B0609020204030204" pitchFamily="49" charset="0"/>
                <a:cs typeface="Consolas" panose="020B0609020204030204" pitchFamily="49" charset="0"/>
              </a:rPr>
              <a:t>&gt; options = </a:t>
            </a:r>
            <a:r>
              <a:rPr lang="en-US" altLang="en-US" sz="1050" dirty="0" err="1">
                <a:solidFill>
                  <a:srgbClr val="000000"/>
                </a:solidFill>
                <a:latin typeface="Consolas" panose="020B0609020204030204" pitchFamily="49" charset="0"/>
                <a:cs typeface="Consolas" panose="020B0609020204030204" pitchFamily="49" charset="0"/>
              </a:rPr>
              <a:t>select.findElements</a:t>
            </a:r>
            <a:r>
              <a:rPr lang="en-US" altLang="en-US" sz="1050" dirty="0">
                <a:solidFill>
                  <a:srgbClr val="000000"/>
                </a:solidFill>
                <a:latin typeface="Consolas" panose="020B0609020204030204" pitchFamily="49" charset="0"/>
                <a:cs typeface="Consolas" panose="020B0609020204030204" pitchFamily="49" charset="0"/>
              </a:rPr>
              <a:t>(</a:t>
            </a:r>
            <a:r>
              <a:rPr lang="en-US" altLang="en-US" sz="1050" dirty="0" err="1">
                <a:solidFill>
                  <a:srgbClr val="2B91AF"/>
                </a:solidFill>
                <a:latin typeface="Consolas" panose="020B0609020204030204" pitchFamily="49" charset="0"/>
                <a:cs typeface="Consolas" panose="020B0609020204030204" pitchFamily="49" charset="0"/>
              </a:rPr>
              <a:t>By</a:t>
            </a:r>
            <a:r>
              <a:rPr lang="en-US" altLang="en-US" sz="1050" dirty="0" err="1">
                <a:solidFill>
                  <a:srgbClr val="000000"/>
                </a:solidFill>
                <a:latin typeface="Consolas" panose="020B0609020204030204" pitchFamily="49" charset="0"/>
                <a:cs typeface="Consolas" panose="020B0609020204030204" pitchFamily="49" charset="0"/>
              </a:rPr>
              <a:t>.tagName</a:t>
            </a:r>
            <a:r>
              <a:rPr lang="en-US" altLang="en-US" sz="1050" dirty="0">
                <a:solidFill>
                  <a:srgbClr val="000000"/>
                </a:solidFill>
                <a:latin typeface="Consolas" panose="020B0609020204030204" pitchFamily="49" charset="0"/>
                <a:cs typeface="Consolas" panose="020B0609020204030204" pitchFamily="49" charset="0"/>
              </a:rPr>
              <a:t>(</a:t>
            </a:r>
            <a:r>
              <a:rPr lang="en-US" altLang="en-US" sz="1050" dirty="0">
                <a:solidFill>
                  <a:srgbClr val="800000"/>
                </a:solidFill>
                <a:latin typeface="Consolas" panose="020B0609020204030204" pitchFamily="49" charset="0"/>
                <a:cs typeface="Consolas" panose="020B0609020204030204" pitchFamily="49" charset="0"/>
              </a:rPr>
              <a:t>"Male"</a:t>
            </a:r>
            <a:r>
              <a:rPr lang="en-US" altLang="en-US" sz="1050" dirty="0">
                <a:solidFill>
                  <a:srgbClr val="000000"/>
                </a:solidFill>
                <a:latin typeface="Consolas" panose="020B0609020204030204" pitchFamily="49" charset="0"/>
                <a:cs typeface="Consolas" panose="020B0609020204030204" pitchFamily="49" charset="0"/>
              </a:rPr>
              <a:t>));</a:t>
            </a:r>
          </a:p>
          <a:p>
            <a:pPr defTabSz="685800" eaLnBrk="0" fontAlgn="base" hangingPunct="0">
              <a:spcBef>
                <a:spcPct val="0"/>
              </a:spcBef>
              <a:spcAft>
                <a:spcPct val="0"/>
              </a:spcAft>
            </a:pPr>
            <a:r>
              <a:rPr lang="en-US" altLang="en-US" sz="1050" dirty="0">
                <a:solidFill>
                  <a:srgbClr val="00008B"/>
                </a:solidFill>
                <a:latin typeface="Consolas" panose="020B0609020204030204" pitchFamily="49" charset="0"/>
                <a:cs typeface="Consolas" panose="020B0609020204030204" pitchFamily="49" charset="0"/>
              </a:rPr>
              <a:t>for</a:t>
            </a:r>
            <a:r>
              <a:rPr lang="en-US" altLang="en-US" sz="1050" dirty="0">
                <a:solidFill>
                  <a:srgbClr val="000000"/>
                </a:solidFill>
                <a:latin typeface="Consolas" panose="020B0609020204030204" pitchFamily="49" charset="0"/>
                <a:cs typeface="Consolas" panose="020B0609020204030204" pitchFamily="49" charset="0"/>
              </a:rPr>
              <a:t> (</a:t>
            </a:r>
            <a:r>
              <a:rPr lang="en-US" altLang="en-US" sz="1050" dirty="0" err="1">
                <a:solidFill>
                  <a:srgbClr val="2B91AF"/>
                </a:solidFill>
                <a:latin typeface="Consolas" panose="020B0609020204030204" pitchFamily="49" charset="0"/>
                <a:cs typeface="Consolas" panose="020B0609020204030204" pitchFamily="49" charset="0"/>
              </a:rPr>
              <a:t>WebElement</a:t>
            </a:r>
            <a:r>
              <a:rPr lang="en-US" altLang="en-US" sz="1050" dirty="0">
                <a:solidFill>
                  <a:srgbClr val="000000"/>
                </a:solidFill>
                <a:latin typeface="Consolas" panose="020B0609020204030204" pitchFamily="49" charset="0"/>
                <a:cs typeface="Consolas" panose="020B0609020204030204" pitchFamily="49" charset="0"/>
              </a:rPr>
              <a:t> option : options) {</a:t>
            </a:r>
          </a:p>
          <a:p>
            <a:pPr defTabSz="685800" eaLnBrk="0" fontAlgn="base" hangingPunct="0">
              <a:spcBef>
                <a:spcPct val="0"/>
              </a:spcBef>
              <a:spcAft>
                <a:spcPct val="0"/>
              </a:spcAft>
            </a:pPr>
            <a:r>
              <a:rPr lang="en-US" altLang="en-US" sz="1050" dirty="0">
                <a:solidFill>
                  <a:srgbClr val="000000"/>
                </a:solidFill>
                <a:latin typeface="Consolas" panose="020B0609020204030204" pitchFamily="49" charset="0"/>
                <a:cs typeface="Consolas" panose="020B0609020204030204" pitchFamily="49" charset="0"/>
              </a:rPr>
              <a:t> </a:t>
            </a:r>
            <a:r>
              <a:rPr lang="en-US" altLang="en-US" sz="1050" dirty="0">
                <a:solidFill>
                  <a:srgbClr val="000000"/>
                </a:solidFill>
                <a:latin typeface="Consolas" panose="020B0609020204030204" pitchFamily="49" charset="0"/>
                <a:cs typeface="Consolas" panose="020B0609020204030204" pitchFamily="49" charset="0"/>
              </a:rPr>
              <a:t>  </a:t>
            </a:r>
            <a:r>
              <a:rPr lang="en-US" altLang="en-US" sz="1050" dirty="0">
                <a:solidFill>
                  <a:srgbClr val="00008B"/>
                </a:solidFill>
                <a:latin typeface="Consolas" panose="020B0609020204030204" pitchFamily="49" charset="0"/>
                <a:cs typeface="Consolas" panose="020B0609020204030204" pitchFamily="49" charset="0"/>
              </a:rPr>
              <a:t>if</a:t>
            </a:r>
            <a:r>
              <a:rPr lang="en-US" altLang="en-US" sz="1050" dirty="0">
                <a:solidFill>
                  <a:srgbClr val="000000"/>
                </a:solidFill>
                <a:latin typeface="Consolas" panose="020B0609020204030204" pitchFamily="49" charset="0"/>
                <a:cs typeface="Consolas" panose="020B0609020204030204" pitchFamily="49" charset="0"/>
              </a:rPr>
              <a:t>(</a:t>
            </a:r>
            <a:r>
              <a:rPr lang="en-US" altLang="en-US" sz="1050" dirty="0">
                <a:solidFill>
                  <a:srgbClr val="800000"/>
                </a:solidFill>
                <a:latin typeface="Consolas" panose="020B0609020204030204" pitchFamily="49" charset="0"/>
                <a:cs typeface="Consolas" panose="020B0609020204030204" pitchFamily="49" charset="0"/>
              </a:rPr>
              <a:t>"</a:t>
            </a:r>
            <a:r>
              <a:rPr lang="en-US" altLang="en-US" sz="1050" dirty="0" err="1">
                <a:solidFill>
                  <a:srgbClr val="800000"/>
                </a:solidFill>
                <a:latin typeface="Consolas" panose="020B0609020204030204" pitchFamily="49" charset="0"/>
                <a:cs typeface="Consolas" panose="020B0609020204030204" pitchFamily="49" charset="0"/>
              </a:rPr>
              <a:t>Germany"</a:t>
            </a:r>
            <a:r>
              <a:rPr lang="en-US" altLang="en-US" sz="1050" dirty="0" err="1">
                <a:solidFill>
                  <a:srgbClr val="000000"/>
                </a:solidFill>
                <a:latin typeface="Consolas" panose="020B0609020204030204" pitchFamily="49" charset="0"/>
                <a:cs typeface="Consolas" panose="020B0609020204030204" pitchFamily="49" charset="0"/>
              </a:rPr>
              <a:t>.equals</a:t>
            </a:r>
            <a:r>
              <a:rPr lang="en-US" altLang="en-US" sz="1050" dirty="0">
                <a:solidFill>
                  <a:srgbClr val="000000"/>
                </a:solidFill>
                <a:latin typeface="Consolas" panose="020B0609020204030204" pitchFamily="49" charset="0"/>
                <a:cs typeface="Consolas" panose="020B0609020204030204" pitchFamily="49" charset="0"/>
              </a:rPr>
              <a:t>(</a:t>
            </a:r>
            <a:r>
              <a:rPr lang="en-US" altLang="en-US" sz="1050" dirty="0" err="1">
                <a:solidFill>
                  <a:srgbClr val="000000"/>
                </a:solidFill>
                <a:latin typeface="Consolas" panose="020B0609020204030204" pitchFamily="49" charset="0"/>
                <a:cs typeface="Consolas" panose="020B0609020204030204" pitchFamily="49" charset="0"/>
              </a:rPr>
              <a:t>option.getText</a:t>
            </a:r>
            <a:r>
              <a:rPr lang="en-US" altLang="en-US" sz="1050" dirty="0">
                <a:solidFill>
                  <a:srgbClr val="000000"/>
                </a:solidFill>
                <a:latin typeface="Consolas" panose="020B0609020204030204" pitchFamily="49" charset="0"/>
                <a:cs typeface="Consolas" panose="020B0609020204030204" pitchFamily="49" charset="0"/>
              </a:rPr>
              <a:t>()))</a:t>
            </a:r>
          </a:p>
          <a:p>
            <a:pPr defTabSz="685800" eaLnBrk="0" fontAlgn="base" hangingPunct="0">
              <a:spcBef>
                <a:spcPct val="0"/>
              </a:spcBef>
              <a:spcAft>
                <a:spcPct val="0"/>
              </a:spcAft>
            </a:pPr>
            <a:r>
              <a:rPr lang="en-US" altLang="en-US" sz="1050" dirty="0">
                <a:solidFill>
                  <a:srgbClr val="000000"/>
                </a:solidFill>
                <a:latin typeface="Consolas" panose="020B0609020204030204" pitchFamily="49" charset="0"/>
                <a:cs typeface="Consolas" panose="020B0609020204030204" pitchFamily="49" charset="0"/>
              </a:rPr>
              <a:t> </a:t>
            </a:r>
            <a:r>
              <a:rPr lang="en-US" altLang="en-US" sz="1050" dirty="0">
                <a:solidFill>
                  <a:srgbClr val="000000"/>
                </a:solidFill>
                <a:latin typeface="Consolas" panose="020B0609020204030204" pitchFamily="49" charset="0"/>
                <a:cs typeface="Consolas" panose="020B0609020204030204" pitchFamily="49" charset="0"/>
              </a:rPr>
              <a:t>     </a:t>
            </a:r>
            <a:r>
              <a:rPr lang="en-US" altLang="en-US" sz="1050" dirty="0" err="1">
                <a:solidFill>
                  <a:srgbClr val="000000"/>
                </a:solidFill>
                <a:latin typeface="Consolas" panose="020B0609020204030204" pitchFamily="49" charset="0"/>
                <a:cs typeface="Consolas" panose="020B0609020204030204" pitchFamily="49" charset="0"/>
              </a:rPr>
              <a:t>option.click</a:t>
            </a:r>
            <a:r>
              <a:rPr lang="en-US" altLang="en-US" sz="1050" dirty="0">
                <a:solidFill>
                  <a:srgbClr val="000000"/>
                </a:solidFill>
                <a:latin typeface="Consolas" panose="020B0609020204030204" pitchFamily="49" charset="0"/>
                <a:cs typeface="Consolas" panose="020B0609020204030204" pitchFamily="49" charset="0"/>
              </a:rPr>
              <a:t>();</a:t>
            </a:r>
          </a:p>
          <a:p>
            <a:pPr defTabSz="685800" eaLnBrk="0" fontAlgn="base" hangingPunct="0">
              <a:spcBef>
                <a:spcPct val="0"/>
              </a:spcBef>
              <a:spcAft>
                <a:spcPct val="0"/>
              </a:spcAft>
            </a:pPr>
            <a:r>
              <a:rPr lang="en-US" altLang="en-US" sz="1050" dirty="0">
                <a:solidFill>
                  <a:srgbClr val="000000"/>
                </a:solidFill>
                <a:latin typeface="Consolas" panose="020B0609020204030204" pitchFamily="49" charset="0"/>
                <a:cs typeface="Consolas" panose="020B0609020204030204" pitchFamily="49" charset="0"/>
              </a:rPr>
              <a:t>}</a:t>
            </a:r>
            <a:r>
              <a:rPr lang="en-US" altLang="en-US" sz="788" dirty="0"/>
              <a:t> </a:t>
            </a:r>
            <a:endParaRPr lang="en-US" altLang="en-US" sz="2700" dirty="0">
              <a:latin typeface="Arial" panose="020B0604020202020204" pitchFamily="34" charset="0"/>
            </a:endParaRPr>
          </a:p>
        </p:txBody>
      </p:sp>
      <p:sp>
        <p:nvSpPr>
          <p:cNvPr id="7" name="Rectangle 6"/>
          <p:cNvSpPr/>
          <p:nvPr/>
        </p:nvSpPr>
        <p:spPr>
          <a:xfrm>
            <a:off x="2033718" y="3374871"/>
            <a:ext cx="5076564" cy="253916"/>
          </a:xfrm>
          <a:prstGeom prst="rect">
            <a:avLst/>
          </a:prstGeom>
        </p:spPr>
        <p:txBody>
          <a:bodyPr wrap="square">
            <a:spAutoFit/>
          </a:bodyPr>
          <a:lstStyle/>
          <a:p>
            <a:r>
              <a:rPr lang="en-US" sz="1050" dirty="0">
                <a:solidFill>
                  <a:srgbClr val="222222"/>
                </a:solidFill>
                <a:latin typeface="Consolas" panose="020B0609020204030204" pitchFamily="49" charset="0"/>
              </a:rPr>
              <a:t>import </a:t>
            </a:r>
            <a:r>
              <a:rPr lang="en-US" sz="1050" dirty="0" err="1">
                <a:solidFill>
                  <a:srgbClr val="222222"/>
                </a:solidFill>
                <a:latin typeface="Consolas" panose="020B0609020204030204" pitchFamily="49" charset="0"/>
              </a:rPr>
              <a:t>org.openqa.selenium.support.ui.Select</a:t>
            </a:r>
            <a:r>
              <a:rPr lang="en-US" sz="1050" dirty="0">
                <a:solidFill>
                  <a:srgbClr val="222222"/>
                </a:solidFill>
                <a:latin typeface="Consolas" panose="020B0609020204030204" pitchFamily="49" charset="0"/>
              </a:rPr>
              <a:t>;</a:t>
            </a:r>
            <a:endParaRPr lang="en-US" sz="1050" dirty="0"/>
          </a:p>
        </p:txBody>
      </p:sp>
      <p:sp>
        <p:nvSpPr>
          <p:cNvPr id="8" name="Rectangle 2"/>
          <p:cNvSpPr>
            <a:spLocks noChangeArrowheads="1"/>
          </p:cNvSpPr>
          <p:nvPr/>
        </p:nvSpPr>
        <p:spPr bwMode="auto">
          <a:xfrm>
            <a:off x="1615662" y="3813888"/>
            <a:ext cx="5855770" cy="161583"/>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685800" eaLnBrk="0" fontAlgn="base" hangingPunct="0">
              <a:spcBef>
                <a:spcPct val="0"/>
              </a:spcBef>
              <a:spcAft>
                <a:spcPct val="0"/>
              </a:spcAft>
            </a:pPr>
            <a:r>
              <a:rPr lang="en-US" altLang="en-US" sz="1050" dirty="0">
                <a:solidFill>
                  <a:srgbClr val="00008B"/>
                </a:solidFill>
                <a:latin typeface="Consolas" panose="020B0609020204030204" pitchFamily="49" charset="0"/>
                <a:cs typeface="Consolas" panose="020B0609020204030204" pitchFamily="49" charset="0"/>
              </a:rPr>
              <a:t>new</a:t>
            </a:r>
            <a:r>
              <a:rPr lang="en-US" altLang="en-US" sz="1050" dirty="0">
                <a:solidFill>
                  <a:srgbClr val="000000"/>
                </a:solidFill>
                <a:latin typeface="Consolas" panose="020B0609020204030204" pitchFamily="49" charset="0"/>
                <a:cs typeface="Consolas" panose="020B0609020204030204" pitchFamily="49" charset="0"/>
              </a:rPr>
              <a:t> </a:t>
            </a:r>
            <a:r>
              <a:rPr lang="en-US" altLang="en-US" sz="1050" dirty="0">
                <a:solidFill>
                  <a:srgbClr val="2B91AF"/>
                </a:solidFill>
                <a:latin typeface="Consolas" panose="020B0609020204030204" pitchFamily="49" charset="0"/>
                <a:cs typeface="Consolas" panose="020B0609020204030204" pitchFamily="49" charset="0"/>
              </a:rPr>
              <a:t>Select</a:t>
            </a:r>
            <a:r>
              <a:rPr lang="en-US" altLang="en-US" sz="1050" dirty="0">
                <a:solidFill>
                  <a:srgbClr val="000000"/>
                </a:solidFill>
                <a:latin typeface="Consolas" panose="020B0609020204030204" pitchFamily="49" charset="0"/>
                <a:cs typeface="Consolas" panose="020B0609020204030204" pitchFamily="49" charset="0"/>
              </a:rPr>
              <a:t>(</a:t>
            </a:r>
            <a:r>
              <a:rPr lang="en-US" altLang="en-US" sz="1050" dirty="0" err="1">
                <a:solidFill>
                  <a:srgbClr val="000000"/>
                </a:solidFill>
                <a:latin typeface="Consolas" panose="020B0609020204030204" pitchFamily="49" charset="0"/>
                <a:cs typeface="Consolas" panose="020B0609020204030204" pitchFamily="49" charset="0"/>
              </a:rPr>
              <a:t>driver.findElement</a:t>
            </a:r>
            <a:r>
              <a:rPr lang="en-US" altLang="en-US" sz="1050" dirty="0">
                <a:solidFill>
                  <a:srgbClr val="000000"/>
                </a:solidFill>
                <a:latin typeface="Consolas" panose="020B0609020204030204" pitchFamily="49" charset="0"/>
                <a:cs typeface="Consolas" panose="020B0609020204030204" pitchFamily="49" charset="0"/>
              </a:rPr>
              <a:t>(</a:t>
            </a:r>
            <a:r>
              <a:rPr lang="en-US" altLang="en-US" sz="1050" dirty="0">
                <a:solidFill>
                  <a:srgbClr val="2B91AF"/>
                </a:solidFill>
                <a:latin typeface="Consolas" panose="020B0609020204030204" pitchFamily="49" charset="0"/>
                <a:cs typeface="Consolas" panose="020B0609020204030204" pitchFamily="49" charset="0"/>
              </a:rPr>
              <a:t>By</a:t>
            </a:r>
            <a:r>
              <a:rPr lang="en-US" altLang="en-US" sz="1050" dirty="0">
                <a:solidFill>
                  <a:srgbClr val="000000"/>
                </a:solidFill>
                <a:latin typeface="Consolas" panose="020B0609020204030204" pitchFamily="49" charset="0"/>
                <a:cs typeface="Consolas" panose="020B0609020204030204" pitchFamily="49" charset="0"/>
              </a:rPr>
              <a:t>.id(</a:t>
            </a:r>
            <a:r>
              <a:rPr lang="en-US" altLang="en-US" sz="1050" dirty="0">
                <a:solidFill>
                  <a:srgbClr val="800000"/>
                </a:solidFill>
                <a:latin typeface="Consolas" panose="020B0609020204030204" pitchFamily="49" charset="0"/>
                <a:cs typeface="Consolas" panose="020B0609020204030204" pitchFamily="49" charset="0"/>
              </a:rPr>
              <a:t>"gender"</a:t>
            </a:r>
            <a:r>
              <a:rPr lang="en-US" altLang="en-US" sz="1050" dirty="0">
                <a:solidFill>
                  <a:srgbClr val="000000"/>
                </a:solidFill>
                <a:latin typeface="Consolas" panose="020B0609020204030204" pitchFamily="49" charset="0"/>
                <a:cs typeface="Consolas" panose="020B0609020204030204" pitchFamily="49" charset="0"/>
              </a:rPr>
              <a:t>))).</a:t>
            </a:r>
            <a:r>
              <a:rPr lang="en-US" altLang="en-US" sz="1050" dirty="0" err="1">
                <a:solidFill>
                  <a:srgbClr val="000000"/>
                </a:solidFill>
                <a:latin typeface="Consolas" panose="020B0609020204030204" pitchFamily="49" charset="0"/>
                <a:cs typeface="Consolas" panose="020B0609020204030204" pitchFamily="49" charset="0"/>
              </a:rPr>
              <a:t>selectByVisibleText</a:t>
            </a:r>
            <a:r>
              <a:rPr lang="en-US" altLang="en-US" sz="1050" dirty="0">
                <a:solidFill>
                  <a:srgbClr val="000000"/>
                </a:solidFill>
                <a:latin typeface="Consolas" panose="020B0609020204030204" pitchFamily="49" charset="0"/>
                <a:cs typeface="Consolas" panose="020B0609020204030204" pitchFamily="49" charset="0"/>
              </a:rPr>
              <a:t>(</a:t>
            </a:r>
            <a:r>
              <a:rPr lang="en-US" altLang="en-US" sz="1050" dirty="0">
                <a:solidFill>
                  <a:srgbClr val="800000"/>
                </a:solidFill>
                <a:latin typeface="Consolas" panose="020B0609020204030204" pitchFamily="49" charset="0"/>
                <a:cs typeface="Consolas" panose="020B0609020204030204" pitchFamily="49" charset="0"/>
              </a:rPr>
              <a:t>"Germany"</a:t>
            </a:r>
            <a:r>
              <a:rPr lang="en-US" altLang="en-US" sz="1050" dirty="0">
                <a:solidFill>
                  <a:srgbClr val="000000"/>
                </a:solidFill>
                <a:latin typeface="Consolas" panose="020B0609020204030204" pitchFamily="49" charset="0"/>
                <a:cs typeface="Consolas" panose="020B0609020204030204" pitchFamily="49" charset="0"/>
              </a:rPr>
              <a:t>);</a:t>
            </a:r>
            <a:r>
              <a:rPr lang="en-US" altLang="en-US" sz="788" dirty="0"/>
              <a:t> </a:t>
            </a:r>
            <a:endParaRPr lang="en-US" altLang="en-US" sz="2700" dirty="0">
              <a:latin typeface="Arial" panose="020B0604020202020204" pitchFamily="34" charset="0"/>
            </a:endParaRPr>
          </a:p>
        </p:txBody>
      </p:sp>
      <p:sp>
        <p:nvSpPr>
          <p:cNvPr id="10" name="Down Arrow 9"/>
          <p:cNvSpPr/>
          <p:nvPr/>
        </p:nvSpPr>
        <p:spPr>
          <a:xfrm>
            <a:off x="4301970" y="2513387"/>
            <a:ext cx="363474" cy="73380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28696191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6. SPECIALS. ISELEMENTPRESENT()</a:t>
            </a:r>
            <a:endParaRPr lang="en-US" dirty="0"/>
          </a:p>
        </p:txBody>
      </p:sp>
      <p:sp>
        <p:nvSpPr>
          <p:cNvPr id="5" name="TextBox 4"/>
          <p:cNvSpPr txBox="1"/>
          <p:nvPr/>
        </p:nvSpPr>
        <p:spPr>
          <a:xfrm>
            <a:off x="1709682" y="1354557"/>
            <a:ext cx="5130570" cy="253916"/>
          </a:xfrm>
          <a:prstGeom prst="rect">
            <a:avLst/>
          </a:prstGeom>
          <a:noFill/>
        </p:spPr>
        <p:txBody>
          <a:bodyPr wrap="square" rtlCol="0">
            <a:spAutoFit/>
          </a:bodyPr>
          <a:lstStyle/>
          <a:p>
            <a:endParaRPr lang="en-US" sz="1050" dirty="0"/>
          </a:p>
        </p:txBody>
      </p:sp>
      <p:sp>
        <p:nvSpPr>
          <p:cNvPr id="6" name="Rounded Rectangle 9"/>
          <p:cNvSpPr/>
          <p:nvPr/>
        </p:nvSpPr>
        <p:spPr>
          <a:xfrm>
            <a:off x="1600200" y="1007228"/>
            <a:ext cx="5151135" cy="432048"/>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800" dirty="0">
                <a:ln w="0"/>
                <a:solidFill>
                  <a:schemeClr val="tx1"/>
                </a:solidFill>
                <a:effectLst>
                  <a:outerShdw blurRad="38100" dist="19050" dir="2700000" algn="tl" rotWithShape="0">
                    <a:schemeClr val="dk1">
                      <a:alpha val="40000"/>
                    </a:schemeClr>
                  </a:outerShdw>
                </a:effectLst>
              </a:rPr>
              <a:t>One of </a:t>
            </a:r>
            <a:r>
              <a:rPr lang="ru-RU" sz="1800" dirty="0">
                <a:ln w="0"/>
                <a:solidFill>
                  <a:schemeClr val="tx1"/>
                </a:solidFill>
                <a:effectLst>
                  <a:outerShdw blurRad="38100" dist="19050" dir="2700000" algn="tl" rotWithShape="0">
                    <a:schemeClr val="dk1">
                      <a:alpha val="40000"/>
                    </a:schemeClr>
                  </a:outerShdw>
                </a:effectLst>
              </a:rPr>
              <a:t> </a:t>
            </a:r>
            <a:r>
              <a:rPr lang="en-US" sz="1800" dirty="0" err="1">
                <a:ln w="0"/>
                <a:solidFill>
                  <a:schemeClr val="tx1"/>
                </a:solidFill>
                <a:effectLst>
                  <a:outerShdw blurRad="38100" dist="19050" dir="2700000" algn="tl" rotWithShape="0">
                    <a:schemeClr val="dk1">
                      <a:alpha val="40000"/>
                    </a:schemeClr>
                  </a:outerShdw>
                </a:effectLst>
              </a:rPr>
              <a:t>isElementPresent</a:t>
            </a:r>
            <a:r>
              <a:rPr lang="en-US" sz="1800" dirty="0">
                <a:ln w="0"/>
                <a:solidFill>
                  <a:schemeClr val="tx1"/>
                </a:solidFill>
                <a:effectLst>
                  <a:outerShdw blurRad="38100" dist="19050" dir="2700000" algn="tl" rotWithShape="0">
                    <a:schemeClr val="dk1">
                      <a:alpha val="40000"/>
                    </a:schemeClr>
                  </a:outerShdw>
                </a:effectLst>
              </a:rPr>
              <a:t>() implementations</a:t>
            </a:r>
            <a:endParaRPr lang="en-US" sz="1800" dirty="0">
              <a:ln w="0"/>
              <a:solidFill>
                <a:schemeClr val="tx1"/>
              </a:solidFill>
              <a:effectLst>
                <a:outerShdw blurRad="38100" dist="19050" dir="2700000" algn="tl" rotWithShape="0">
                  <a:schemeClr val="dk1">
                    <a:alpha val="40000"/>
                  </a:schemeClr>
                </a:outerShdw>
              </a:effectLs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326" y="1631556"/>
            <a:ext cx="5345349" cy="2196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Прямоугольник 8"/>
          <p:cNvSpPr/>
          <p:nvPr/>
        </p:nvSpPr>
        <p:spPr>
          <a:xfrm>
            <a:off x="2781754" y="3966774"/>
            <a:ext cx="3580493" cy="253916"/>
          </a:xfrm>
          <a:prstGeom prst="rect">
            <a:avLst/>
          </a:prstGeom>
        </p:spPr>
        <p:txBody>
          <a:bodyPr wrap="square">
            <a:spAutoFit/>
          </a:bodyPr>
          <a:lstStyle/>
          <a:p>
            <a:r>
              <a:rPr lang="en-US" sz="1050" dirty="0"/>
              <a:t>return </a:t>
            </a:r>
            <a:r>
              <a:rPr lang="en-US" sz="1050" dirty="0" err="1"/>
              <a:t>driver.findElements</a:t>
            </a:r>
            <a:r>
              <a:rPr lang="en-US" sz="1050" dirty="0"/>
              <a:t>(By(locator)).size() &gt; 0;</a:t>
            </a:r>
          </a:p>
        </p:txBody>
      </p:sp>
    </p:spTree>
    <p:extLst>
      <p:ext uri="{BB962C8B-B14F-4D97-AF65-F5344CB8AC3E}">
        <p14:creationId xmlns:p14="http://schemas.microsoft.com/office/powerpoint/2010/main" val="10442982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6. SPECIALS. FRAMES</a:t>
            </a:r>
            <a:endParaRPr lang="en-US" dirty="0"/>
          </a:p>
        </p:txBody>
      </p:sp>
      <p:sp>
        <p:nvSpPr>
          <p:cNvPr id="4" name="Прямоугольник 3"/>
          <p:cNvSpPr/>
          <p:nvPr/>
        </p:nvSpPr>
        <p:spPr>
          <a:xfrm>
            <a:off x="1385646" y="931761"/>
            <a:ext cx="3795398" cy="307777"/>
          </a:xfrm>
          <a:prstGeom prst="rect">
            <a:avLst/>
          </a:prstGeom>
        </p:spPr>
        <p:txBody>
          <a:bodyPr wrap="none">
            <a:spAutoFit/>
          </a:bodyPr>
          <a:lstStyle/>
          <a:p>
            <a:pPr marL="285750" indent="-285750">
              <a:buFont typeface="Arial" panose="020B0604020202020204" pitchFamily="34" charset="0"/>
              <a:buChar char="•"/>
            </a:pPr>
            <a:r>
              <a:rPr lang="en-US" b="1" dirty="0"/>
              <a:t>Frame </a:t>
            </a:r>
            <a:r>
              <a:rPr lang="en-US" b="1" dirty="0"/>
              <a:t>– element we can find by locator</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3" y="1441005"/>
            <a:ext cx="3631565" cy="1085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Прямоугольник 5"/>
          <p:cNvSpPr/>
          <p:nvPr/>
        </p:nvSpPr>
        <p:spPr>
          <a:xfrm>
            <a:off x="1385646" y="2895786"/>
            <a:ext cx="2542684" cy="307777"/>
          </a:xfrm>
          <a:prstGeom prst="rect">
            <a:avLst/>
          </a:prstGeom>
        </p:spPr>
        <p:txBody>
          <a:bodyPr wrap="none">
            <a:spAutoFit/>
          </a:bodyPr>
          <a:lstStyle/>
          <a:p>
            <a:pPr marL="285750" indent="-285750">
              <a:buFont typeface="Arial" panose="020B0604020202020204" pitchFamily="34" charset="0"/>
              <a:buChar char="•"/>
            </a:pPr>
            <a:r>
              <a:rPr lang="en-US" b="1" dirty="0"/>
              <a:t>Get back to root content</a:t>
            </a:r>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9928" y="3543858"/>
            <a:ext cx="4672584" cy="4000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334040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6. SPECIALS. WORK WITH WINDOWS</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5321" y="1042422"/>
            <a:ext cx="4353359" cy="296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939" y="1761660"/>
            <a:ext cx="5510123"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0321" y="2986603"/>
            <a:ext cx="598335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719680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331788" y="957858"/>
            <a:ext cx="8339328" cy="3815952"/>
          </a:xfrm>
        </p:spPr>
        <p:txBody>
          <a:bodyPr/>
          <a:lstStyle/>
          <a:p>
            <a:r>
              <a:rPr lang="en-US" dirty="0"/>
              <a:t>Selenium is </a:t>
            </a:r>
            <a:r>
              <a:rPr lang="en-US" dirty="0" smtClean="0"/>
              <a:t>an open source project</a:t>
            </a:r>
          </a:p>
          <a:p>
            <a:r>
              <a:rPr lang="en-US" dirty="0"/>
              <a:t>WebDriver is </a:t>
            </a:r>
            <a:r>
              <a:rPr lang="en-US" dirty="0" smtClean="0"/>
              <a:t>a library </a:t>
            </a:r>
            <a:r>
              <a:rPr lang="en-US" dirty="0"/>
              <a:t>for browser </a:t>
            </a:r>
            <a:r>
              <a:rPr lang="en-US" dirty="0" smtClean="0"/>
              <a:t>management (main product under Selenium)</a:t>
            </a:r>
          </a:p>
          <a:p>
            <a:r>
              <a:rPr lang="en-US" dirty="0" smtClean="0"/>
              <a:t>Selenium IDE is a </a:t>
            </a:r>
            <a:r>
              <a:rPr lang="en-US" dirty="0"/>
              <a:t>Firefox extension for simple test record and </a:t>
            </a:r>
            <a:r>
              <a:rPr lang="en-US" dirty="0" smtClean="0"/>
              <a:t>playback</a:t>
            </a:r>
          </a:p>
          <a:p>
            <a:r>
              <a:rPr lang="en-US" dirty="0" smtClean="0"/>
              <a:t>There are driver for all popular browsers and mobile platforms</a:t>
            </a:r>
          </a:p>
          <a:p>
            <a:r>
              <a:rPr lang="en-US" dirty="0" smtClean="0"/>
              <a:t>WebDriver 2.0 (Selenium 3.0) will be a standard interface to control a browser (coming soon)</a:t>
            </a:r>
          </a:p>
          <a:p>
            <a:r>
              <a:rPr lang="en-US" dirty="0" smtClean="0"/>
              <a:t>WebDriver API is easy and clear (13 methods)</a:t>
            </a:r>
          </a:p>
          <a:p>
            <a:r>
              <a:rPr lang="en-US" dirty="0" smtClean="0"/>
              <a:t>There are 8 locator strategies (every has its pros and cons – select the best for your project)</a:t>
            </a:r>
          </a:p>
          <a:p>
            <a:r>
              <a:rPr lang="en-US" dirty="0" smtClean="0"/>
              <a:t>Locator can be get with </a:t>
            </a:r>
            <a:r>
              <a:rPr lang="en-US" dirty="0" err="1" smtClean="0"/>
              <a:t>Xpath</a:t>
            </a:r>
            <a:r>
              <a:rPr lang="en-US" dirty="0" smtClean="0"/>
              <a:t> or CSS. Use your own judgement</a:t>
            </a:r>
          </a:p>
          <a:p>
            <a:r>
              <a:rPr lang="en-US" dirty="0" smtClean="0"/>
              <a:t>WebDriver </a:t>
            </a:r>
            <a:r>
              <a:rPr lang="en-US" dirty="0" smtClean="0"/>
              <a:t>supports explicit and implicit </a:t>
            </a:r>
            <a:r>
              <a:rPr lang="en-US" dirty="0" smtClean="0"/>
              <a:t>waits</a:t>
            </a:r>
          </a:p>
          <a:p>
            <a:r>
              <a:rPr lang="en-US" dirty="0" smtClean="0"/>
              <a:t>There are some tricky things with synchronization and windows/popups/frames handling</a:t>
            </a:r>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3" name="Текст 2"/>
          <p:cNvSpPr>
            <a:spLocks noGrp="1"/>
          </p:cNvSpPr>
          <p:nvPr>
            <p:ph type="body" sz="quarter" idx="10"/>
          </p:nvPr>
        </p:nvSpPr>
        <p:spPr/>
        <p:txBody>
          <a:bodyPr/>
          <a:lstStyle/>
          <a:p>
            <a:r>
              <a:rPr lang="en-US" dirty="0" smtClean="0"/>
              <a:t>SELENIUM WEBDRIVER. LECTURE 1. SUMMARY</a:t>
            </a:r>
            <a:endParaRPr lang="en-US" dirty="0"/>
          </a:p>
        </p:txBody>
      </p:sp>
      <p:pic>
        <p:nvPicPr>
          <p:cNvPr id="1026" name="Picture 2" descr="http://www.newswire.com/blog/wp-content/uploads/2014/12/How-to-Write-a-Press-Release-Summary-and-Why-It-Matter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3725" y="957858"/>
            <a:ext cx="1928813"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4448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1. WHAT IS WEBDRIVER? SELENIUM HISTORY</a:t>
            </a:r>
            <a:endParaRPr lang="en-US" dirty="0"/>
          </a:p>
        </p:txBody>
      </p:sp>
      <p:sp>
        <p:nvSpPr>
          <p:cNvPr id="3" name="Content Placeholder 2"/>
          <p:cNvSpPr>
            <a:spLocks noGrp="1"/>
          </p:cNvSpPr>
          <p:nvPr>
            <p:ph idx="1"/>
          </p:nvPr>
        </p:nvSpPr>
        <p:spPr>
          <a:xfrm>
            <a:off x="811530" y="1078992"/>
            <a:ext cx="5191249" cy="3127248"/>
          </a:xfrm>
        </p:spPr>
        <p:txBody>
          <a:bodyPr>
            <a:noAutofit/>
          </a:bodyPr>
          <a:lstStyle/>
          <a:p>
            <a:pPr marL="257175" indent="-257175">
              <a:buFont typeface="Arial" panose="020B0604020202020204" pitchFamily="34" charset="0"/>
              <a:buChar char="•"/>
            </a:pPr>
            <a:r>
              <a:rPr lang="en-US" sz="1200" dirty="0" smtClean="0"/>
              <a:t>Developed </a:t>
            </a:r>
            <a:r>
              <a:rPr lang="en-US" sz="1200" dirty="0"/>
              <a:t>by </a:t>
            </a:r>
            <a:r>
              <a:rPr lang="en-US" sz="1200" b="1" dirty="0"/>
              <a:t>Jason </a:t>
            </a:r>
            <a:r>
              <a:rPr lang="en-US" sz="1200" b="1" dirty="0" smtClean="0"/>
              <a:t>Huggins</a:t>
            </a:r>
            <a:r>
              <a:rPr lang="en-US" sz="1200" dirty="0" smtClean="0"/>
              <a:t> in </a:t>
            </a:r>
            <a:r>
              <a:rPr lang="en-US" sz="1200" b="1" dirty="0"/>
              <a:t>2004</a:t>
            </a:r>
            <a:r>
              <a:rPr lang="en-US" sz="1200" dirty="0"/>
              <a:t> at </a:t>
            </a:r>
            <a:r>
              <a:rPr lang="en-US" sz="1200" dirty="0" err="1" smtClean="0"/>
              <a:t>ThoughtWorks</a:t>
            </a:r>
            <a:r>
              <a:rPr lang="en-US" sz="1200" dirty="0" smtClean="0"/>
              <a:t> company</a:t>
            </a:r>
          </a:p>
          <a:p>
            <a:pPr marL="257175" indent="-257175">
              <a:buFont typeface="Arial" panose="020B0604020202020204" pitchFamily="34" charset="0"/>
              <a:buChar char="•"/>
            </a:pPr>
            <a:r>
              <a:rPr lang="en-US" sz="1200" dirty="0" smtClean="0"/>
              <a:t>In 2004, Paul </a:t>
            </a:r>
            <a:r>
              <a:rPr lang="en-US" sz="1200" dirty="0" err="1"/>
              <a:t>Hammant</a:t>
            </a:r>
            <a:r>
              <a:rPr lang="en-US" sz="1200" dirty="0"/>
              <a:t> joined the team and steered the development of the second mode of operation </a:t>
            </a:r>
            <a:r>
              <a:rPr lang="en-US" sz="1200" dirty="0" smtClean="0"/>
              <a:t>- Selenium </a:t>
            </a:r>
            <a:r>
              <a:rPr lang="en-US" sz="1200" dirty="0"/>
              <a:t>Remote </a:t>
            </a:r>
            <a:r>
              <a:rPr lang="en-US" sz="1200" dirty="0" smtClean="0"/>
              <a:t>Control (</a:t>
            </a:r>
            <a:r>
              <a:rPr lang="en-US" sz="1200" b="1" dirty="0" smtClean="0"/>
              <a:t>Selenium RC</a:t>
            </a:r>
            <a:r>
              <a:rPr lang="en-US" sz="1200" dirty="0" smtClean="0"/>
              <a:t>)</a:t>
            </a:r>
          </a:p>
          <a:p>
            <a:pPr marL="257175" indent="-257175">
              <a:buFont typeface="Arial" panose="020B0604020202020204" pitchFamily="34" charset="0"/>
              <a:buChar char="•"/>
            </a:pPr>
            <a:r>
              <a:rPr lang="en-US" sz="1200" dirty="0" smtClean="0"/>
              <a:t>In 2005, Dan </a:t>
            </a:r>
            <a:r>
              <a:rPr lang="en-US" sz="1200" dirty="0" err="1"/>
              <a:t>Fabulich</a:t>
            </a:r>
            <a:r>
              <a:rPr lang="en-US" sz="1200" dirty="0"/>
              <a:t> and Nelson </a:t>
            </a:r>
            <a:r>
              <a:rPr lang="en-US" sz="1200" dirty="0" smtClean="0"/>
              <a:t>Sproul made </a:t>
            </a:r>
            <a:r>
              <a:rPr lang="en-US" sz="1200" dirty="0"/>
              <a:t>a series of </a:t>
            </a:r>
            <a:r>
              <a:rPr lang="en-US" sz="1200" dirty="0" smtClean="0"/>
              <a:t>patches </a:t>
            </a:r>
            <a:r>
              <a:rPr lang="en-US" sz="1200" dirty="0"/>
              <a:t>that </a:t>
            </a:r>
            <a:r>
              <a:rPr lang="en-US" sz="1200" dirty="0" smtClean="0"/>
              <a:t>transformed </a:t>
            </a:r>
            <a:r>
              <a:rPr lang="en-US" sz="1200" dirty="0"/>
              <a:t>Selenium-RC into what it became best known for.</a:t>
            </a:r>
            <a:endParaRPr lang="en-US" sz="1200" dirty="0" smtClean="0"/>
          </a:p>
          <a:p>
            <a:pPr marL="257175" indent="-257175">
              <a:buFont typeface="Arial" panose="020B0604020202020204" pitchFamily="34" charset="0"/>
              <a:buChar char="•"/>
            </a:pPr>
            <a:r>
              <a:rPr lang="en-US" sz="1200" dirty="0"/>
              <a:t>In 2007, Huggins joined </a:t>
            </a:r>
            <a:r>
              <a:rPr lang="en-US" sz="1200" dirty="0" smtClean="0"/>
              <a:t>Google, where he continued </a:t>
            </a:r>
            <a:r>
              <a:rPr lang="en-US" sz="1200" dirty="0"/>
              <a:t>with the development and stabilization of Selenium RC</a:t>
            </a:r>
            <a:endParaRPr lang="en-US" sz="1200" dirty="0" smtClean="0"/>
          </a:p>
          <a:p>
            <a:pPr marL="257175" indent="-257175">
              <a:buFont typeface="Arial" panose="020B0604020202020204" pitchFamily="34" charset="0"/>
              <a:buChar char="•"/>
            </a:pPr>
            <a:r>
              <a:rPr lang="en-US" sz="1200" dirty="0" smtClean="0"/>
              <a:t>In 2007, </a:t>
            </a:r>
            <a:r>
              <a:rPr lang="en-US" sz="1200" dirty="0"/>
              <a:t>Simon Stewart at </a:t>
            </a:r>
            <a:r>
              <a:rPr lang="en-US" sz="1200" dirty="0" err="1"/>
              <a:t>ThoughtWorks</a:t>
            </a:r>
            <a:r>
              <a:rPr lang="en-US" sz="1200" dirty="0"/>
              <a:t> </a:t>
            </a:r>
            <a:r>
              <a:rPr lang="en-US" sz="1200" dirty="0" smtClean="0"/>
              <a:t>developed </a:t>
            </a:r>
            <a:r>
              <a:rPr lang="en-US" sz="1200" b="1" dirty="0" smtClean="0"/>
              <a:t>WebDriver</a:t>
            </a:r>
            <a:endParaRPr lang="ru-RU" sz="1200" b="1" dirty="0" smtClean="0"/>
          </a:p>
          <a:p>
            <a:pPr marL="257175" indent="-257175">
              <a:buFont typeface="Arial" panose="020B0604020202020204" pitchFamily="34" charset="0"/>
              <a:buChar char="•"/>
            </a:pPr>
            <a:r>
              <a:rPr lang="en-US" sz="1200" dirty="0"/>
              <a:t>In 2008, Philippe </a:t>
            </a:r>
            <a:r>
              <a:rPr lang="en-US" sz="1200" dirty="0" err="1"/>
              <a:t>Hanrigou</a:t>
            </a:r>
            <a:r>
              <a:rPr lang="en-US" sz="1200" dirty="0"/>
              <a:t> (then at </a:t>
            </a:r>
            <a:r>
              <a:rPr lang="en-US" sz="1200" dirty="0" err="1"/>
              <a:t>ThoughtWorks</a:t>
            </a:r>
            <a:r>
              <a:rPr lang="en-US" sz="1200" dirty="0"/>
              <a:t>) made </a:t>
            </a:r>
            <a:r>
              <a:rPr lang="en-US" sz="1200" b="1" dirty="0"/>
              <a:t>Selenium </a:t>
            </a:r>
            <a:r>
              <a:rPr lang="en-US" sz="1200" b="1" dirty="0" smtClean="0"/>
              <a:t>Grid</a:t>
            </a:r>
          </a:p>
          <a:p>
            <a:pPr marL="257175" indent="-257175">
              <a:buFont typeface="Arial" panose="020B0604020202020204" pitchFamily="34" charset="0"/>
              <a:buChar char="•"/>
            </a:pPr>
            <a:r>
              <a:rPr lang="en-US" sz="1200" dirty="0" smtClean="0"/>
              <a:t>In 2009, </a:t>
            </a:r>
            <a:r>
              <a:rPr lang="en-US" sz="1200" dirty="0"/>
              <a:t>after a meeting between the developers at the Google Test Automation </a:t>
            </a:r>
            <a:r>
              <a:rPr lang="en-US" sz="1200" dirty="0" smtClean="0"/>
              <a:t>Conference Google Selenium RC and </a:t>
            </a:r>
            <a:r>
              <a:rPr lang="en-US" sz="1200" dirty="0" err="1" smtClean="0"/>
              <a:t>ThoughtWorks</a:t>
            </a:r>
            <a:r>
              <a:rPr lang="en-US" sz="1200" dirty="0" smtClean="0"/>
              <a:t> WebDriver projects were merged -&gt; </a:t>
            </a:r>
            <a:r>
              <a:rPr lang="en-US" sz="1200" b="1" dirty="0"/>
              <a:t>Selenium </a:t>
            </a:r>
            <a:r>
              <a:rPr lang="en-US" sz="1200" b="1" dirty="0" smtClean="0"/>
              <a:t>WebDriver</a:t>
            </a:r>
            <a:r>
              <a:rPr lang="en-US" sz="1200" dirty="0" smtClean="0"/>
              <a:t> (or </a:t>
            </a:r>
            <a:r>
              <a:rPr lang="en-US" sz="1200" b="1" dirty="0"/>
              <a:t>Selenium </a:t>
            </a:r>
            <a:r>
              <a:rPr lang="en-US" sz="1200" b="1" dirty="0" smtClean="0"/>
              <a:t>2.0</a:t>
            </a:r>
            <a:r>
              <a:rPr lang="en-US" sz="1200" dirty="0" smtClean="0"/>
              <a:t>) was born</a:t>
            </a:r>
          </a:p>
          <a:p>
            <a:pPr marL="257175" indent="-257175">
              <a:buFont typeface="Arial" panose="020B0604020202020204" pitchFamily="34" charset="0"/>
              <a:buChar char="•"/>
            </a:pPr>
            <a:r>
              <a:rPr lang="en-US" sz="1200" dirty="0" smtClean="0"/>
              <a:t>Why the name is ‘Selenium’?</a:t>
            </a:r>
            <a:endParaRPr lang="en-US" sz="1200" dirty="0"/>
          </a:p>
        </p:txBody>
      </p:sp>
      <p:sp>
        <p:nvSpPr>
          <p:cNvPr id="4" name="AutoShape 2" descr="data:image/jpeg;base64,/9j/4AAQSkZJRgABAQAAAQABAAD/2wCEAAkGBwwMDg4PDA0NDQ0MDA0NDQ0NDg8ODQ0NFBEWFhQRFRQYHCggGBolHBQUITEhJikuLjouGB8zODMsQzQtLisBCgoKDg0OFw8PGCwcHBwsKywsKywsLCwrLCssLCwsLCwsLCwsKywsNywwLDgsNywrLCwrLCwrLCsrNyssNzcrK//AABEIALcBEwMBIgACEQEDEQH/xAAcAAEAAQUBAQAAAAAAAAAAAAAABwECAwUGBAj/xABJEAABAwICAwoJCgUDBQEAAAABAAIDBBEFEgYhMQcTMjNBUWFxgbEUIkJydIKRobMjNDVSYnN1orK0FSRDksGDo9ElU2PC8Bb/xAAXAQEBAQEAAAAAAAAAAAAAAAAAAQID/8QAGxEBAQEAAwEBAAAAAAAAAAAAAAERAhIhMUH/2gAMAwEAAhEDEQA/AJxRUVUFFVEQEREBERARFZLK1gu4ho6eXoHOgvVF5HVMruKjyj683ijrDRrPuUeaWaeiKQ01G99XUB2RzmEsp43nUGAM8aR1+S/agk4oFAlfeQnw8yVFWNYpILNjh++c39N7jlIXipcMqXOJjqGUPMPCJ4h2EA+8po+iUUB+FY9S8XiksgGzLWx1P5XuJ9y9EGnWkUOozslt/wB2mjPvYAponRFDVPuq4szj6WjkH2GzQn2lzu5bOm3Xx/Ww5w6YqgP9xaO9USkqLgqbdXwt/GQ1kPnRxOH5Xk+5bal3QcFl2VeQ/wDlhmZ7y2yDqEWrp9I8Ml1R11I48wqI83svdbGORjxdjmuHO0gj3IL0REBERAREQEREBERBRVREFEVUQEVFVAREQEREBERAXlnkiju95BIG08g6OZefEcRbFfXsUWaf6YPa0xxOs99wLeS36yD1ad6c1FQ84fhIL55Lte9p1sFtdjz2utPoPgRigbK929T1DHSunFnPoqHMWB8fPNM4ODTyNBPXfuX4WBBiFY8Xk3p1NCXbTK8a9fSS0LpHZQA1gswuL2gbBEz5GBvUIoweuRylHlhw+niJ3qPJHclsdyQOlx8t3Sb9iumroI7CR8bAdQzua0Hqur6gEMNtttSj6g0RkrpaqoxVj8xkLKeIyeK2IawQWnZrAt1rIkQQwyC5jjdcXvlabjrVj8MpjtiaOq47lw+hUr6HEZsOD3Ppnwmoga43MLgdbR0HX7B0rtMXxBlNE+SRwa1jS4nmACKtOB0ztgcOp3/KwSaMQO2OPrNa5c7ub49VYhVVxnc7ew2F8MJGqNribW6xZSGGqUcpJoew7HM/sLe4ryS6Gu8nL2Pd/kLuMqZU0R+7RmsZwDKLcz2OHsuqNosRhOYAEjlfSxvP91iVIGVWlqvYcbHpFi0OohhA5BNWRe5sgHuWypd0GviIz08r28oFRG5v5oy78y3xCwS0kT+FGw9bQnZHQaMaa0eIne7mKotfeZW5HHnIFyD2E9Nl06hnGcBaBvtPma6M5wGkh7CNeZjtoIXf6C6QOroMkxvUQgZnWA31mwPtz6rEdvKFqXR06IioIiICIiAiIgIiIKKqIgIiICIiAiIgjLHcSc9z9e17u9RBilSZ6hz3G93m3Q0agFJmJ7Xec7vUVScZ6x70En6KvLcKowNW+YvSl1tV7TjUfYFtaXWyL0ak/bxrT6M/RlB+K03xluaPi4vRqT9vGs0Z7BaTSQVm9fyO9iXMNct8gby7FtKtzgxxbtA1LldDtJn1BqKevdG2rgmcA0N3vPFYC4HLrB7CFkabQeQRYjUDEc/8SljO9uJbvLoRrIZbl8X2NPSvZjj3YvXNoWE+DU9pq5w5QNbIr85Nv/gvFiBFZjlKylIc6ASPmczWGNsdRPu9ZXU+iuOUhmNJWwsE0jpXh0YJc485cwqjZbnzQMUxUDUA2mAHIAAbBSO1qhvQoYw3E6kRGne/fKYVxcLAxX2s1DXa6mhjVKqgamVZQ1Mqgw5VaWrOWq0tQectVpCzuasbggwOC1ej7zRYicupmaJ/RvUzsjx1AgO9QLbuC1dS3+YP2qCrP9gBH6irBKaK2I3a087Qfcrl0QREQEREBERAREQEREBFRVQEREBERBD2JbXdbu9RXJxnrHvUp4ltd1nvUWP4z1j3oJL0a+jKD8Vp/jLdUfFxejUn7eNaTRv6NoPxSn+Mt3R8CL0al/bxrPIejJdc1juh1BWuzzMs8as7HFjrcxtt7V017KNt0nSmaAimpnlj3gl72mzmM2ajyEm+voWYrq8AwvDcKDmw73G6S2d0kgMj7bBdx2dA1Lo2OZI3xSCCNRBBC+c6HAcQrWmWGCWVpJvISAHHls5xF1fR12JYPOMjpaaRpDnRuvvcg+03Y4K9UTvgGjLKOqqqlr3OdWb3mYQMrMmyy6RrVpNDsdZilHFUNGUuuyVl773K3U5vVsI6CF0ACzVUDUyq8BXZVBiLVYQs5arCEHncFicF6XBYnBB5nBauo+cj0Cv/AEtW2eFqan5y30Cv/Sxagk2DgM8xvcsix0/AZ5je5ZF0QREQEREBERAREQEREBERAREQEREEO4jtd1nvUWP4z1j3qUsQ2u6z3qLH8Z6x70ElaOfRtB+KU/xSt7RjxIvRqX9vGtDo6f8AptB+JwfFK6Xe8jso8lkLfZCwLPIXOGpQhum0z2V2Zw8WSOzT0hxuPePapyAXOaW6MxYlEWOu1wOZj22zMdz9PUpLiub0E0zw8U0NNUubTywMEYdJqikA2EO2A891tdLNEo8YbE6nmYyzswla0SNc0jWBY9XsUaYvoViVISd5M7Bfx4buNulu0LXYTjNbh0mammkhcHeMzXkceZ7DqParn7ETtufaMyYPBNE+cTCWYSizCzKcoaeU32BU0v07pcKs1wMszgSyFhAJH1nHyQrNFNLG4nh7p7Bk8N45428ESW1ObfySNY7RyKHHNdi+LBkjyBUVYjzX4EIdbVfmaCetZzb6rvsN3ZmGQCpoXRxE63xTCRzfVLRf2qVsLr4auGOankbLFK3Mx7dhH+DyWUU6aaFYdHROdRxMjkgYXNc0kvdlF7OJPjXssm4Hir3Cso3OuxmSphafJucslujge9LmbBLharHBZ7LG4LI87gsLgvQ4LC8IPO8LTVfzlvoNf+li3T1pq35y30Gv/Sxan0SZT8BnmN7lkWOn4DPMb3LIuiCIiAiIgIiICIiAiIgIiICIiAiIghvENp6yotdxnaVKNftPWVFzuM7SgkfR76NofxKD4pXWVXHSf6fw2rk9H/o6h/EofildXUG8rzz72f8Abas8hSQ2BtzKI9JtOcUpauaGN0TGscMhMQc7KQCNu3apetcKMt0nROWY+E0zC97BZ7G8J7Ntxzka9XSpFd/gldDXUsM7SCJomuNran2s5p6QbjsXDbrGH0wgEoa3fQ5oa7UHG51i/Lqvq6FHeF49iGH5mU08kIJ8eMgObm58jgQD2K2uxOvxORjZXy1Ml7Rxtbc3+yxo29ivX1HYbkuYtxIDgmCAnzg51u9y4/DcLNXWspc4idNO6IPcLgPubC3SdXapr3N9EnYdRPFQ0CpqyHzAEHe2gEMjvykXJPS4qNtP9HKnDas1ULXCJ0olbIwH5Ga99fNr1gqS+jZv3JatgJNbA0cpLHtFl2G5noDU4TVvqZKiKWOSlfDljDwbl7HA69VvEPtUb45uiYhX0vg0rYmZ25ZZYw4Okbyi17C/L/hSduK6O1dFSyT1ZlYarLvNO9zgI4hc5yw7HOJ67Ac6l3PRI5CxuWUrE9YVhesL1mcsL1R53rS13zhnoVd+li3b1pMQP8wz0Ou/SxWfRJlNxbPMb3LIsVNxbPMb3LKuqCIiAiIgIiICIiAiIgIiICIiAiIghmu5esqLncZ2lShXcvWVF54ztKCR9H/o6g/EYfiFdLE8uDXHyoadx6zAwrmdH/o+g/EYfiFdHScCP0el/bxrPIe1iudEHaiFY0q9sousq8NVo9R1BvNTwy/eRMefeF7MNwalpeIgii+6jYy/sC9THLK14UHoY0K2ajjkFnNBvqNxfUqscsrXKDXUejOHwyb7HSUzJL33xsETX358wF1ugLLCyQHYry9Bc4rE4oXqxxQWPKwvWRxWFxQYnrSYh84Z6HXfpYt08rR4gf5iP0Ou7mLUEnU3Fs8xvcsqxUvFx/ds7gsq6IIiICIiAiIgIiICIiAiIgIiICIiCFq3l7VGJ4ztKk2s5e1Rj5faUEjYD9H0H4hD8Qro6XgR+j0vwI1zeA/R9D+IRfEK6Sm4Efo9L8CNZozykhpttso6dNTT1FS3Ea2elqWzltOzwiSmjbBYZHxkENJOsknlUhy3ym22y4aqxAkTQYhQzTPEj95dFSmeKaInxLW2OA1G6g3v8dnooaWCQeHVsjC35EhjZA0XMrnO4Itluec6l4q3SHwl9E4NkgfDikMVRC52trg1zrXGpzSC0grQ/wAAngZRPqKeokjjjqWSQ08sm/07JH5ox4jgXBoAaQD3L20mAylsLoqSSBrsSilyySPfPvLWFu+yZ3HKejmsoroP/wBq9pMvgpNAJjC6qEoz3D8jpBFbXGHaib31E2VtTptUx+EyMog+mopzHUSGcNcWhrXExtym5Adcgkcmvm5uk0ZkH8ucMbLL4Q8isleHUpgdIXZ3Nzh2YA2ygbQNa3cuAVbqLFYhH8pV1U76cFzPlGOp42A3vq1tcNdtieI99JpEyCpqBHAM02I0VPI8yO+U3yNoD7EWblBtYbbK/FtMZ4X1DIoGyOgmoYmAvLd8M78pBNtVlrKrR6ua6eWJkbn+HUVTAx78olETGBzSQDl2EKsWjmITSSyzNhjdNV4bO2NshfkjglzPaXZRd1hfmubdKir5tL8VhFS6SnpCMPc11SWyS2ljc0OyxAi4eBmuXatQ1a9Ugh1wuJxDRmomixNjXRg1wYIS4usCIi3xtWoXPJddi3UB1ILnFYnFXOKxOKgseVpMQ+cR+iV3cxbh5WlxD5xH6JW9zFqCUaXi4/u2dwWVYaTi4/u2dwWZdEEREBERAREQEREBERAREQEREBERBClZy9qjLy+0qTKs7e1RmOGOtBImBfMKH0+L4jl0tPwI/R6X4Ea5jA/mFD6dF8Ry6am4Mf3FN8BilHoBVAGX5FZMCWm21cJiVLXsnggjxKqdLUSHYImtjhb40jzZvINQ6SFkSGCwrOMoCizG8ScJqvfquop5IWMNBHFI5glOW+bKNUjs4y2PJ1rtcSq6iOg3wgeECmD3tGsb9vdyB6ymK38cjeRXx1DCcoIvttcXt1KK4qiKjdh01PO+SWtyipcZXPNQHxOLnOaT5L8tubYmjtRTSvoamaGqZNPVtf8AxEZQ0zucbU5JObev6ey3emCWxZXalha5XZlBkurS5WlytLkFXFYnFVc5Y3FBa4rT4j84j9Ere5i2xK1lZGXTZuSKirHO6Lhtv0lWCTqTio/u2fpCzLFTNsxgPIxo9yyrogqKqIKKqIgIiICKiqgIiICIiAiIgIiIIWxWPeppoz/TlkZ7HEKMaqzJHZdYD3W6RdS1ur4M+GpFS3PvFWAHgE5WztFrW6WgHsco8lpGnYLINtgeLM8GpY3XDo66EkG/BMnCv6y7mmvkivy01Me0QsafeCOxRhCywLdl/cVImj9V4TT6uMp7ue3l3h7y7N6sjng8wexSjYu2Ll8IYZsQr5XD5vFDTR35C+8j7f7fsXUDWqtYBsWRHso3qSvjnpJp5qmRpgc2B0rZod7DRFmAs2zs17223XSUHhMVPBSPic+WOhZmnPjQiZoa3ITtJ/wFvxGOZXgBQcFhmBSTyxONA2hER36pcN7AqJwxzWtjykktu4uubbAvVh2CVxFLSSRRtpaOoZJ4SJAXSwxyb5GwR2uHXDQSdVgSu2aArhZFZmlXZlhzKuZQZS5Wlyxl6tLkF5crCUDXHYCeoFYqqdsLS+ZwiYNrn+K32lUXuK98OGWETXj5WukjZl5W0rDvkhPQQMvrhc3h2k1A6Yl8loIAHOcWm8zuSONu1y7nRxk9Q59dVMMT52hlNAeFT0t7jN9tx1nqA5FqRG/REWgRURBVFRVQEREBERAREQEREBERAREQePFsNhrYHwVDc0cgsfrNPI5p5CDrUJaUaMVOFyHfWl9OTaOpaPk3A7A76jug9l1PKtexrgWuAc1wsWuAII5iEHzW6K+sL14TiM1HK2SF2V7DcXF2m4s5rhytI1Ef8BS9i255hdQS6Jj6SQ8tObRk/dm7R2ALkq/cxrmcRPT1A+0HQP8AZ4w96D20GLYbXAb3KyhqbePS1LssRdzxyHUR0e4KzEayGle1ksjC94JayE7+4gcto7kdq5ybQfGG6nULnjkLZYHDss+4V9LoJi97spZYunf4Gf8AtdTB759JqWPU4T35t5e0/msvK/TKnHBhqHdYY0d69MW5niT9b/B232553k/lavfDuVTHh1NOzzY5Je8hTBoH6afVpT60oHcF536Z1B4MMDfOc93dZdtT7lkI4ysLvu6dkfe5y2EO5th7eFLVP9eNo/KxXBGbtK8QdsELfMie7vJWJ2O4m7+q8ebFG3vCl+HQPCG7ad7zzvqJz7s1vcvbDorhTNlDTHz4w8/mumCDnYpiHlVMo/1GM7ldE/EpuBPUyX+pNM/3NU/QYfTRcXTwx+ZExvcF6UwQEzR/Fpv6Na6/1oqi3tdYL20m57ikp8aB0YPlSuiaPZmJ9ynFUVHE6LbndNRObLUkVM7dbQReJh59fCPYOpduiogqiIgIqIgqiKiCqKiIKoqIgqiIgIiICIiAiIgIiICIiAiIgIiICIiAiIgKiqiAiIgKiqiAqKqICIiCiqiIKIqogoiIg//Z"/>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3078" name="Picture 6" descr="selen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2778" y="1078992"/>
            <a:ext cx="1998222" cy="133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00012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RESOURCES ABOUT WEBDRIVER</a:t>
            </a:r>
            <a:endParaRPr lang="en-US" dirty="0"/>
          </a:p>
        </p:txBody>
      </p:sp>
      <p:sp>
        <p:nvSpPr>
          <p:cNvPr id="3" name="Content Placeholder 2"/>
          <p:cNvSpPr>
            <a:spLocks noGrp="1"/>
          </p:cNvSpPr>
          <p:nvPr>
            <p:ph idx="1"/>
          </p:nvPr>
        </p:nvSpPr>
        <p:spPr/>
        <p:txBody>
          <a:bodyPr/>
          <a:lstStyle/>
          <a:p>
            <a:pPr marL="257175" indent="-257175">
              <a:buAutoNum type="arabicParenR"/>
            </a:pPr>
            <a:r>
              <a:rPr lang="en-US" dirty="0" smtClean="0">
                <a:hlinkClick r:id="rId3"/>
              </a:rPr>
              <a:t>http</a:t>
            </a:r>
            <a:r>
              <a:rPr lang="en-US" dirty="0">
                <a:hlinkClick r:id="rId3"/>
              </a:rPr>
              <a:t>://seleniumhq.org/projects/webdriver</a:t>
            </a:r>
            <a:r>
              <a:rPr lang="en-US" dirty="0" smtClean="0">
                <a:hlinkClick r:id="rId3"/>
              </a:rPr>
              <a:t>/</a:t>
            </a:r>
            <a:r>
              <a:rPr lang="en-US" dirty="0" smtClean="0"/>
              <a:t> - </a:t>
            </a:r>
            <a:r>
              <a:rPr lang="en-US" dirty="0"/>
              <a:t>official WebDriver </a:t>
            </a:r>
            <a:r>
              <a:rPr lang="en-US" dirty="0" smtClean="0"/>
              <a:t>definition</a:t>
            </a:r>
          </a:p>
          <a:p>
            <a:pPr marL="257175" indent="-257175">
              <a:buAutoNum type="arabicParenR"/>
            </a:pPr>
            <a:r>
              <a:rPr lang="en-US" dirty="0">
                <a:hlinkClick r:id="rId4"/>
              </a:rPr>
              <a:t>http://seleniumhq.org/download</a:t>
            </a:r>
            <a:r>
              <a:rPr lang="en-US" dirty="0" smtClean="0">
                <a:hlinkClick r:id="rId4"/>
              </a:rPr>
              <a:t>/</a:t>
            </a:r>
            <a:r>
              <a:rPr lang="en-US" dirty="0" smtClean="0"/>
              <a:t> - </a:t>
            </a:r>
            <a:r>
              <a:rPr lang="en-US" dirty="0"/>
              <a:t>download page for </a:t>
            </a:r>
            <a:r>
              <a:rPr lang="en-US" dirty="0" smtClean="0"/>
              <a:t>components</a:t>
            </a:r>
          </a:p>
          <a:p>
            <a:pPr marL="257175" indent="-257175">
              <a:buAutoNum type="arabicParenR"/>
            </a:pPr>
            <a:r>
              <a:rPr lang="en-US" dirty="0">
                <a:hlinkClick r:id="rId5"/>
              </a:rPr>
              <a:t>https://</a:t>
            </a:r>
            <a:r>
              <a:rPr lang="en-US" dirty="0" smtClean="0">
                <a:hlinkClick r:id="rId5"/>
              </a:rPr>
              <a:t>github.com/seleniumhq/selenium</a:t>
            </a:r>
            <a:r>
              <a:rPr lang="en-US" dirty="0" smtClean="0"/>
              <a:t> - </a:t>
            </a:r>
            <a:r>
              <a:rPr lang="en-US" dirty="0"/>
              <a:t>alternative </a:t>
            </a:r>
            <a:r>
              <a:rPr lang="en-US" dirty="0" smtClean="0"/>
              <a:t>source</a:t>
            </a:r>
          </a:p>
          <a:p>
            <a:pPr marL="257175" indent="-257175">
              <a:buAutoNum type="arabicParenR"/>
            </a:pPr>
            <a:r>
              <a:rPr lang="en-US" dirty="0" smtClean="0">
                <a:hlinkClick r:id="rId6"/>
              </a:rPr>
              <a:t>http</a:t>
            </a:r>
            <a:r>
              <a:rPr lang="en-US" dirty="0">
                <a:hlinkClick r:id="rId6"/>
              </a:rPr>
              <a:t>://</a:t>
            </a:r>
            <a:r>
              <a:rPr lang="en-US" dirty="0" smtClean="0">
                <a:hlinkClick r:id="rId6"/>
              </a:rPr>
              <a:t>seleniumhq.org/docs/03_webdriver.html</a:t>
            </a:r>
            <a:r>
              <a:rPr lang="en-US" dirty="0" smtClean="0"/>
              <a:t> - basic information about Selenium </a:t>
            </a:r>
            <a:r>
              <a:rPr lang="en-US" dirty="0" smtClean="0"/>
              <a:t>WebDriver</a:t>
            </a:r>
          </a:p>
          <a:p>
            <a:pPr marL="257175" indent="-257175">
              <a:buAutoNum type="arabicParenR"/>
            </a:pPr>
            <a:r>
              <a:rPr lang="en-US" dirty="0">
                <a:hlinkClick r:id="rId7"/>
              </a:rPr>
              <a:t>http://toolsqa.com/selenium-webdriver</a:t>
            </a:r>
            <a:r>
              <a:rPr lang="en-US" dirty="0" smtClean="0">
                <a:hlinkClick r:id="rId7"/>
              </a:rPr>
              <a:t>/</a:t>
            </a:r>
            <a:r>
              <a:rPr lang="en-US" dirty="0" smtClean="0"/>
              <a:t> - well supported and structured resource about automation via WebDriver. Contains many best practices.</a:t>
            </a:r>
            <a:endParaRPr lang="en-US" dirty="0"/>
          </a:p>
        </p:txBody>
      </p:sp>
    </p:spTree>
    <p:extLst>
      <p:ext uri="{BB962C8B-B14F-4D97-AF65-F5344CB8AC3E}">
        <p14:creationId xmlns:p14="http://schemas.microsoft.com/office/powerpoint/2010/main" val="90332400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HOME TASK</a:t>
            </a:r>
            <a:endParaRPr lang="en-US" dirty="0"/>
          </a:p>
        </p:txBody>
      </p:sp>
      <p:sp>
        <p:nvSpPr>
          <p:cNvPr id="3" name="Объект 2"/>
          <p:cNvSpPr>
            <a:spLocks noGrp="1"/>
          </p:cNvSpPr>
          <p:nvPr>
            <p:ph idx="1"/>
          </p:nvPr>
        </p:nvSpPr>
        <p:spPr>
          <a:xfrm>
            <a:off x="666798" y="1193292"/>
            <a:ext cx="8339328" cy="3383280"/>
          </a:xfrm>
        </p:spPr>
        <p:txBody>
          <a:bodyPr>
            <a:normAutofit/>
          </a:bodyPr>
          <a:lstStyle/>
          <a:p>
            <a:r>
              <a:rPr lang="en-US" sz="1800" dirty="0" smtClean="0"/>
              <a:t>Create automated tests for the AUT </a:t>
            </a:r>
            <a:r>
              <a:rPr lang="en-US" sz="1800" dirty="0" smtClean="0"/>
              <a:t>using </a:t>
            </a:r>
            <a:r>
              <a:rPr lang="en-US" sz="1800" dirty="0" smtClean="0"/>
              <a:t>WebDriver + Java + </a:t>
            </a:r>
            <a:r>
              <a:rPr lang="en-US" sz="1800" dirty="0" err="1" smtClean="0"/>
              <a:t>TestNG</a:t>
            </a:r>
            <a:endParaRPr lang="en-US" sz="1800" dirty="0"/>
          </a:p>
        </p:txBody>
      </p:sp>
      <p:pic>
        <p:nvPicPr>
          <p:cNvPr id="2050" name="Picture 2" descr="http://www.hurricanesoftwares.com/wp-content/uploads/2013/04/selenium-webdriv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3996" y="2304859"/>
            <a:ext cx="4536281" cy="1785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55293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612898" y="2398060"/>
            <a:ext cx="5680871" cy="1505027"/>
          </a:xfrm>
        </p:spPr>
        <p:txBody>
          <a:bodyPr>
            <a:spAutoFit/>
          </a:bodyPr>
          <a:lstStyle/>
          <a:p>
            <a:pPr lvl="0"/>
            <a:r>
              <a:rPr lang="en-US" sz="3600" dirty="0" smtClean="0"/>
              <a:t>Thanks for attention.</a:t>
            </a:r>
          </a:p>
          <a:p>
            <a:pPr lvl="0"/>
            <a:endParaRPr lang="en-US" sz="3600" dirty="0" smtClean="0"/>
          </a:p>
          <a:p>
            <a:pPr lvl="0"/>
            <a:r>
              <a:rPr lang="en-US" sz="3600" dirty="0" smtClean="0"/>
              <a:t>Questions?</a:t>
            </a:r>
            <a:endParaRPr lang="en-US" sz="3600" dirty="0"/>
          </a:p>
        </p:txBody>
      </p:sp>
    </p:spTree>
    <p:extLst>
      <p:ext uri="{BB962C8B-B14F-4D97-AF65-F5344CB8AC3E}">
        <p14:creationId xmlns:p14="http://schemas.microsoft.com/office/powerpoint/2010/main" val="7562228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1. WHAT IS WEBDRIVER? SELENIUM FUTURE – 3.0</a:t>
            </a:r>
            <a:endParaRPr lang="en-US" dirty="0"/>
          </a:p>
        </p:txBody>
      </p:sp>
      <p:sp>
        <p:nvSpPr>
          <p:cNvPr id="3" name="Content Placeholder 2"/>
          <p:cNvSpPr>
            <a:spLocks noGrp="1"/>
          </p:cNvSpPr>
          <p:nvPr>
            <p:ph idx="1"/>
          </p:nvPr>
        </p:nvSpPr>
        <p:spPr>
          <a:xfrm>
            <a:off x="1407355" y="1078992"/>
            <a:ext cx="6296993" cy="3383280"/>
          </a:xfrm>
        </p:spPr>
        <p:txBody>
          <a:bodyPr>
            <a:normAutofit lnSpcReduction="10000"/>
          </a:bodyPr>
          <a:lstStyle/>
          <a:p>
            <a:r>
              <a:rPr lang="en-US" dirty="0" smtClean="0"/>
              <a:t>Selenium 3.0 – work is in progress..</a:t>
            </a:r>
          </a:p>
          <a:p>
            <a:endParaRPr lang="en-US" dirty="0" smtClean="0"/>
          </a:p>
          <a:p>
            <a:endParaRPr lang="en-US" dirty="0"/>
          </a:p>
          <a:p>
            <a:endParaRPr lang="en-US" dirty="0"/>
          </a:p>
          <a:p>
            <a:r>
              <a:rPr lang="en-US" dirty="0"/>
              <a:t>W3C Working Draft 09 November 2015</a:t>
            </a:r>
            <a:endParaRPr lang="en-US" dirty="0" smtClean="0"/>
          </a:p>
          <a:p>
            <a:endParaRPr lang="en-US" dirty="0"/>
          </a:p>
          <a:p>
            <a:r>
              <a:rPr lang="en-US" i="1" dirty="0" smtClean="0"/>
              <a:t>WebDriver </a:t>
            </a:r>
            <a:r>
              <a:rPr lang="en-US" i="1" dirty="0"/>
              <a:t>is a remote control interface that enables introspection and control of user agents. It provides a platform- and language-neutral wire protocol as a way for out-of-process programs to remotely instruct the </a:t>
            </a:r>
            <a:r>
              <a:rPr lang="en-US" i="1" dirty="0" err="1"/>
              <a:t>behaviour</a:t>
            </a:r>
            <a:r>
              <a:rPr lang="en-US" i="1" dirty="0"/>
              <a:t> of web browsers</a:t>
            </a:r>
            <a:r>
              <a:rPr lang="en-US" i="1" dirty="0" smtClean="0"/>
              <a:t>.</a:t>
            </a:r>
            <a:endParaRPr lang="ru-RU" i="1" dirty="0" smtClean="0"/>
          </a:p>
          <a:p>
            <a:endParaRPr lang="ru-RU" i="1" dirty="0"/>
          </a:p>
          <a:p>
            <a:r>
              <a:rPr lang="en-US" i="1" dirty="0"/>
              <a:t>The standard forms part of the </a:t>
            </a:r>
            <a:r>
              <a:rPr lang="en-US" i="1" dirty="0">
                <a:hlinkClick r:id="rId3"/>
              </a:rPr>
              <a:t>Web Testing </a:t>
            </a:r>
            <a:r>
              <a:rPr lang="en-US" i="1" dirty="0" smtClean="0">
                <a:hlinkClick r:id="rId3"/>
              </a:rPr>
              <a:t>Activity</a:t>
            </a:r>
            <a:r>
              <a:rPr lang="en-US" i="1" dirty="0" smtClean="0"/>
              <a:t>.</a:t>
            </a:r>
            <a:endParaRPr lang="ru-RU" i="1" dirty="0" smtClean="0"/>
          </a:p>
          <a:p>
            <a:endParaRPr lang="ru-RU" i="1" dirty="0"/>
          </a:p>
          <a:p>
            <a:r>
              <a:rPr lang="en-US" dirty="0" smtClean="0"/>
              <a:t>Planned Selenium 3.0 release – end of December 2015!</a:t>
            </a:r>
            <a:endParaRPr lang="ru-RU" dirty="0" smtClean="0"/>
          </a:p>
          <a:p>
            <a:endParaRPr lang="ru-RU" i="1" dirty="0"/>
          </a:p>
          <a:p>
            <a:endParaRPr lang="ru-RU" i="1" dirty="0" smtClean="0"/>
          </a:p>
          <a:p>
            <a:endParaRPr lang="en-US" i="1" dirty="0" smtClean="0"/>
          </a:p>
        </p:txBody>
      </p:sp>
      <p:sp>
        <p:nvSpPr>
          <p:cNvPr id="4" name="AutoShape 2" descr="data:image/jpeg;base64,/9j/4AAQSkZJRgABAQAAAQABAAD/2wCEAAkGBwwMDg4PDA0NDQ0MDA0NDQ0NDg8ODQ0NFBEWFhQRFRQYHCggGBolHBQUITEhJikuLjouGB8zODMsQzQtLisBCgoKDg0OFw8PGCwcHBwsKywsKywsLCwrLCssLCwsLCwsLCwsKywsNywwLDgsNywrLCwrLCwrLCsrNyssNzcrK//AABEIALcBEwMBIgACEQEDEQH/xAAcAAEAAQUBAQAAAAAAAAAAAAAABwECAwUGBAj/xABJEAABAwICAwoJCgUDBQEAAAABAAIDBBEFEgYhMQcTMjNBUWFxgbEUIkJydIKRobMjNDVSYnN1orK0FSRDksGDo9ElU2PC8Bb/xAAXAQEBAQEAAAAAAAAAAAAAAAAAAQID/8QAGxEBAQEAAwEBAAAAAAAAAAAAAAERAhIhMUH/2gAMAwEAAhEDEQA/AJxRUVUFFVEQEREBERARFZLK1gu4ho6eXoHOgvVF5HVMruKjyj683ijrDRrPuUeaWaeiKQ01G99XUB2RzmEsp43nUGAM8aR1+S/agk4oFAlfeQnw8yVFWNYpILNjh++c39N7jlIXipcMqXOJjqGUPMPCJ4h2EA+8po+iUUB+FY9S8XiksgGzLWx1P5XuJ9y9EGnWkUOozslt/wB2mjPvYAponRFDVPuq4szj6WjkH2GzQn2lzu5bOm3Xx/Ww5w6YqgP9xaO9USkqLgqbdXwt/GQ1kPnRxOH5Xk+5bal3QcFl2VeQ/wDlhmZ7y2yDqEWrp9I8Ml1R11I48wqI83svdbGORjxdjmuHO0gj3IL0REBERAREQEREBERBRVREFEVUQEVFVAREQEREBERAXlnkiju95BIG08g6OZefEcRbFfXsUWaf6YPa0xxOs99wLeS36yD1ad6c1FQ84fhIL55Lte9p1sFtdjz2utPoPgRigbK929T1DHSunFnPoqHMWB8fPNM4ODTyNBPXfuX4WBBiFY8Xk3p1NCXbTK8a9fSS0LpHZQA1gswuL2gbBEz5GBvUIoweuRylHlhw+niJ3qPJHclsdyQOlx8t3Sb9iumroI7CR8bAdQzua0Hqur6gEMNtttSj6g0RkrpaqoxVj8xkLKeIyeK2IawQWnZrAt1rIkQQwyC5jjdcXvlabjrVj8MpjtiaOq47lw+hUr6HEZsOD3Ppnwmoga43MLgdbR0HX7B0rtMXxBlNE+SRwa1jS4nmACKtOB0ztgcOp3/KwSaMQO2OPrNa5c7ub49VYhVVxnc7ew2F8MJGqNribW6xZSGGqUcpJoew7HM/sLe4ryS6Gu8nL2Pd/kLuMqZU0R+7RmsZwDKLcz2OHsuqNosRhOYAEjlfSxvP91iVIGVWlqvYcbHpFi0OohhA5BNWRe5sgHuWypd0GviIz08r28oFRG5v5oy78y3xCwS0kT+FGw9bQnZHQaMaa0eIne7mKotfeZW5HHnIFyD2E9Nl06hnGcBaBvtPma6M5wGkh7CNeZjtoIXf6C6QOroMkxvUQgZnWA31mwPtz6rEdvKFqXR06IioIiICIiAiIgIiIKKqIgIiICIiAiIgjLHcSc9z9e17u9RBilSZ6hz3G93m3Q0agFJmJ7Xec7vUVScZ6x70En6KvLcKowNW+YvSl1tV7TjUfYFtaXWyL0ak/bxrT6M/RlB+K03xluaPi4vRqT9vGs0Z7BaTSQVm9fyO9iXMNct8gby7FtKtzgxxbtA1LldDtJn1BqKevdG2rgmcA0N3vPFYC4HLrB7CFkabQeQRYjUDEc/8SljO9uJbvLoRrIZbl8X2NPSvZjj3YvXNoWE+DU9pq5w5QNbIr85Nv/gvFiBFZjlKylIc6ASPmczWGNsdRPu9ZXU+iuOUhmNJWwsE0jpXh0YJc485cwqjZbnzQMUxUDUA2mAHIAAbBSO1qhvQoYw3E6kRGne/fKYVxcLAxX2s1DXa6mhjVKqgamVZQ1Mqgw5VaWrOWq0tQectVpCzuasbggwOC1ej7zRYicupmaJ/RvUzsjx1AgO9QLbuC1dS3+YP2qCrP9gBH6irBKaK2I3a087Qfcrl0QREQEREBERAREQEREBFRVQEREBERBD2JbXdbu9RXJxnrHvUp4ltd1nvUWP4z1j3oJL0a+jKD8Vp/jLdUfFxejUn7eNaTRv6NoPxSn+Mt3R8CL0al/bxrPIejJdc1juh1BWuzzMs8as7HFjrcxtt7V017KNt0nSmaAimpnlj3gl72mzmM2ajyEm+voWYrq8AwvDcKDmw73G6S2d0kgMj7bBdx2dA1Lo2OZI3xSCCNRBBC+c6HAcQrWmWGCWVpJvISAHHls5xF1fR12JYPOMjpaaRpDnRuvvcg+03Y4K9UTvgGjLKOqqqlr3OdWb3mYQMrMmyy6RrVpNDsdZilHFUNGUuuyVl773K3U5vVsI6CF0ACzVUDUyq8BXZVBiLVYQs5arCEHncFicF6XBYnBB5nBauo+cj0Cv/AEtW2eFqan5y30Cv/Sxagk2DgM8xvcsix0/AZ5je5ZF0QREQEREBERAREQEREBERAREQEREEO4jtd1nvUWP4z1j3qUsQ2u6z3qLH8Z6x70ElaOfRtB+KU/xSt7RjxIvRqX9vGtDo6f8AptB+JwfFK6Xe8jso8lkLfZCwLPIXOGpQhum0z2V2Zw8WSOzT0hxuPePapyAXOaW6MxYlEWOu1wOZj22zMdz9PUpLiub0E0zw8U0NNUubTywMEYdJqikA2EO2A891tdLNEo8YbE6nmYyzswla0SNc0jWBY9XsUaYvoViVISd5M7Bfx4buNulu0LXYTjNbh0mammkhcHeMzXkceZ7DqParn7ETtufaMyYPBNE+cTCWYSizCzKcoaeU32BU0v07pcKs1wMszgSyFhAJH1nHyQrNFNLG4nh7p7Bk8N45428ESW1ObfySNY7RyKHHNdi+LBkjyBUVYjzX4EIdbVfmaCetZzb6rvsN3ZmGQCpoXRxE63xTCRzfVLRf2qVsLr4auGOankbLFK3Mx7dhH+DyWUU6aaFYdHROdRxMjkgYXNc0kvdlF7OJPjXssm4Hir3Cso3OuxmSphafJucslujge9LmbBLharHBZ7LG4LI87gsLgvQ4LC8IPO8LTVfzlvoNf+li3T1pq35y30Gv/Sxan0SZT8BnmN7lkWOn4DPMb3LIuiCIiAiIgIiICIiAiIgIiICIiAiIghvENp6yotdxnaVKNftPWVFzuM7SgkfR76NofxKD4pXWVXHSf6fw2rk9H/o6h/EofildXUG8rzz72f8Abas8hSQ2BtzKI9JtOcUpauaGN0TGscMhMQc7KQCNu3apetcKMt0nROWY+E0zC97BZ7G8J7Ntxzka9XSpFd/gldDXUsM7SCJomuNran2s5p6QbjsXDbrGH0wgEoa3fQ5oa7UHG51i/Lqvq6FHeF49iGH5mU08kIJ8eMgObm58jgQD2K2uxOvxORjZXy1Ml7Rxtbc3+yxo29ivX1HYbkuYtxIDgmCAnzg51u9y4/DcLNXWspc4idNO6IPcLgPubC3SdXapr3N9EnYdRPFQ0CpqyHzAEHe2gEMjvykXJPS4qNtP9HKnDas1ULXCJ0olbIwH5Ga99fNr1gqS+jZv3JatgJNbA0cpLHtFl2G5noDU4TVvqZKiKWOSlfDljDwbl7HA69VvEPtUb45uiYhX0vg0rYmZ25ZZYw4Okbyi17C/L/hSduK6O1dFSyT1ZlYarLvNO9zgI4hc5yw7HOJ67Ac6l3PRI5CxuWUrE9YVhesL1mcsL1R53rS13zhnoVd+li3b1pMQP8wz0Ou/SxWfRJlNxbPMb3LIsVNxbPMb3LKuqCIiAiIgIiICIiAiIgIiICIiAiIghmu5esqLncZ2lShXcvWVF54ztKCR9H/o6g/EYfiFdLE8uDXHyoadx6zAwrmdH/o+g/EYfiFdHScCP0el/bxrPIe1iudEHaiFY0q9sousq8NVo9R1BvNTwy/eRMefeF7MNwalpeIgii+6jYy/sC9THLK14UHoY0K2ajjkFnNBvqNxfUqscsrXKDXUejOHwyb7HSUzJL33xsETX358wF1ugLLCyQHYry9Bc4rE4oXqxxQWPKwvWRxWFxQYnrSYh84Z6HXfpYt08rR4gf5iP0Ou7mLUEnU3Fs8xvcsqxUvFx/ds7gsq6IIiICIiAiIgIiICIiAiIgIiICIiCFq3l7VGJ4ztKk2s5e1Rj5faUEjYD9H0H4hD8Qro6XgR+j0vwI1zeA/R9D+IRfEK6Sm4Efo9L8CNZozykhpttso6dNTT1FS3Ea2elqWzltOzwiSmjbBYZHxkENJOsknlUhy3ym22y4aqxAkTQYhQzTPEj95dFSmeKaInxLW2OA1G6g3v8dnooaWCQeHVsjC35EhjZA0XMrnO4Itluec6l4q3SHwl9E4NkgfDikMVRC52trg1zrXGpzSC0grQ/wAAngZRPqKeokjjjqWSQ08sm/07JH5ox4jgXBoAaQD3L20mAylsLoqSSBrsSilyySPfPvLWFu+yZ3HKejmsoroP/wBq9pMvgpNAJjC6qEoz3D8jpBFbXGHaib31E2VtTptUx+EyMog+mopzHUSGcNcWhrXExtym5Adcgkcmvm5uk0ZkH8ucMbLL4Q8isleHUpgdIXZ3Nzh2YA2ygbQNa3cuAVbqLFYhH8pV1U76cFzPlGOp42A3vq1tcNdtieI99JpEyCpqBHAM02I0VPI8yO+U3yNoD7EWblBtYbbK/FtMZ4X1DIoGyOgmoYmAvLd8M78pBNtVlrKrR6ua6eWJkbn+HUVTAx78olETGBzSQDl2EKsWjmITSSyzNhjdNV4bO2NshfkjglzPaXZRd1hfmubdKir5tL8VhFS6SnpCMPc11SWyS2ljc0OyxAi4eBmuXatQ1a9Ugh1wuJxDRmomixNjXRg1wYIS4usCIi3xtWoXPJddi3UB1ILnFYnFXOKxOKgseVpMQ+cR+iV3cxbh5WlxD5xH6JW9zFqCUaXi4/u2dwWVYaTi4/u2dwWZdEEREBERAREQEREBERAREQEREBERBClZy9qjLy+0qTKs7e1RmOGOtBImBfMKH0+L4jl0tPwI/R6X4Ea5jA/mFD6dF8Ry6am4Mf3FN8BilHoBVAGX5FZMCWm21cJiVLXsnggjxKqdLUSHYImtjhb40jzZvINQ6SFkSGCwrOMoCizG8ScJqvfquop5IWMNBHFI5glOW+bKNUjs4y2PJ1rtcSq6iOg3wgeECmD3tGsb9vdyB6ymK38cjeRXx1DCcoIvttcXt1KK4qiKjdh01PO+SWtyipcZXPNQHxOLnOaT5L8tubYmjtRTSvoamaGqZNPVtf8AxEZQ0zucbU5JObev6ey3emCWxZXalha5XZlBkurS5WlytLkFXFYnFVc5Y3FBa4rT4j84j9Ere5i2xK1lZGXTZuSKirHO6Lhtv0lWCTqTio/u2fpCzLFTNsxgPIxo9yyrogqKqIKKqIgIiICKiqgIiICIiAiIgIiIIWxWPeppoz/TlkZ7HEKMaqzJHZdYD3W6RdS1ur4M+GpFS3PvFWAHgE5WztFrW6WgHsco8lpGnYLINtgeLM8GpY3XDo66EkG/BMnCv6y7mmvkivy01Me0QsafeCOxRhCywLdl/cVImj9V4TT6uMp7ue3l3h7y7N6sjng8wexSjYu2Ll8IYZsQr5XD5vFDTR35C+8j7f7fsXUDWqtYBsWRHso3qSvjnpJp5qmRpgc2B0rZod7DRFmAs2zs17223XSUHhMVPBSPic+WOhZmnPjQiZoa3ITtJ/wFvxGOZXgBQcFhmBSTyxONA2hER36pcN7AqJwxzWtjykktu4uubbAvVh2CVxFLSSRRtpaOoZJ4SJAXSwxyb5GwR2uHXDQSdVgSu2aArhZFZmlXZlhzKuZQZS5Wlyxl6tLkF5crCUDXHYCeoFYqqdsLS+ZwiYNrn+K32lUXuK98OGWETXj5WukjZl5W0rDvkhPQQMvrhc3h2k1A6Yl8loIAHOcWm8zuSONu1y7nRxk9Q59dVMMT52hlNAeFT0t7jN9tx1nqA5FqRG/REWgRURBVFRVQEREBERAREQEREBERAREQePFsNhrYHwVDc0cgsfrNPI5p5CDrUJaUaMVOFyHfWl9OTaOpaPk3A7A76jug9l1PKtexrgWuAc1wsWuAII5iEHzW6K+sL14TiM1HK2SF2V7DcXF2m4s5rhytI1Ef8BS9i255hdQS6Jj6SQ8tObRk/dm7R2ALkq/cxrmcRPT1A+0HQP8AZ4w96D20GLYbXAb3KyhqbePS1LssRdzxyHUR0e4KzEayGle1ksjC94JayE7+4gcto7kdq5ybQfGG6nULnjkLZYHDss+4V9LoJi97spZYunf4Gf8AtdTB759JqWPU4T35t5e0/msvK/TKnHBhqHdYY0d69MW5niT9b/B232553k/lavfDuVTHh1NOzzY5Je8hTBoH6afVpT60oHcF536Z1B4MMDfOc93dZdtT7lkI4ysLvu6dkfe5y2EO5th7eFLVP9eNo/KxXBGbtK8QdsELfMie7vJWJ2O4m7+q8ebFG3vCl+HQPCG7ad7zzvqJz7s1vcvbDorhTNlDTHz4w8/mumCDnYpiHlVMo/1GM7ldE/EpuBPUyX+pNM/3NU/QYfTRcXTwx+ZExvcF6UwQEzR/Fpv6Na6/1oqi3tdYL20m57ikp8aB0YPlSuiaPZmJ9ynFUVHE6LbndNRObLUkVM7dbQReJh59fCPYOpduiogqiIgIqIgqiKiCqKiIKoqIgqiIgIiICIiAiIgIiICIiAiIgIiICIiAiIgKiqiAiIgKiqiAqKqICIiCiqiIKIqogoiIg//Z"/>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1026" name="Picture 2" descr="http://cdn.static-economist.com/sites/default/files/images/2014/07/blogs/prospero/20140705_blp51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2589" y="790490"/>
            <a:ext cx="2208411" cy="1243391"/>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6"/>
          <p:cNvPicPr>
            <a:picLocks noChangeAspect="1"/>
          </p:cNvPicPr>
          <p:nvPr/>
        </p:nvPicPr>
        <p:blipFill>
          <a:blip r:embed="rId5"/>
          <a:stretch>
            <a:fillRect/>
          </a:stretch>
        </p:blipFill>
        <p:spPr>
          <a:xfrm>
            <a:off x="7075532" y="3403786"/>
            <a:ext cx="875969" cy="1133869"/>
          </a:xfrm>
          <a:prstGeom prst="rect">
            <a:avLst/>
          </a:prstGeom>
        </p:spPr>
      </p:pic>
    </p:spTree>
    <p:extLst>
      <p:ext uri="{BB962C8B-B14F-4D97-AF65-F5344CB8AC3E}">
        <p14:creationId xmlns:p14="http://schemas.microsoft.com/office/powerpoint/2010/main" val="26467215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1. WHAT IS WEBDRIVER? SELENIUM IDE</a:t>
            </a:r>
            <a:endParaRPr lang="en-US" dirty="0"/>
          </a:p>
        </p:txBody>
      </p:sp>
      <p:sp>
        <p:nvSpPr>
          <p:cNvPr id="3" name="Объект 2"/>
          <p:cNvSpPr>
            <a:spLocks noGrp="1"/>
          </p:cNvSpPr>
          <p:nvPr>
            <p:ph idx="1"/>
          </p:nvPr>
        </p:nvSpPr>
        <p:spPr/>
        <p:txBody>
          <a:bodyPr>
            <a:normAutofit fontScale="92500" lnSpcReduction="10000"/>
          </a:bodyPr>
          <a:lstStyle/>
          <a:p>
            <a:r>
              <a:rPr lang="en-US" b="1" dirty="0" smtClean="0"/>
              <a:t>Selenium IDE </a:t>
            </a:r>
            <a:r>
              <a:rPr lang="en-US" dirty="0" smtClean="0"/>
              <a:t>– Mozilla Firefox </a:t>
            </a:r>
            <a:r>
              <a:rPr lang="en-US" dirty="0" smtClean="0"/>
              <a:t>extension</a:t>
            </a:r>
          </a:p>
          <a:p>
            <a:r>
              <a:rPr lang="en-US" dirty="0">
                <a:hlinkClick r:id="rId3"/>
              </a:rPr>
              <a:t>http://www.seleniumhq.org/download</a:t>
            </a:r>
            <a:r>
              <a:rPr lang="en-US" dirty="0" smtClean="0">
                <a:hlinkClick r:id="rId3"/>
              </a:rPr>
              <a:t>/</a:t>
            </a:r>
            <a:r>
              <a:rPr lang="en-US" dirty="0" smtClean="0"/>
              <a:t> </a:t>
            </a:r>
            <a:endParaRPr lang="en-US" dirty="0" smtClean="0"/>
          </a:p>
          <a:p>
            <a:endParaRPr lang="en-US" dirty="0"/>
          </a:p>
          <a:p>
            <a:r>
              <a:rPr lang="en-US" b="1" u="sng" dirty="0" smtClean="0"/>
              <a:t>Capabilities:</a:t>
            </a:r>
          </a:p>
          <a:p>
            <a:pPr marL="214313" indent="-214313">
              <a:buFontTx/>
              <a:buChar char="-"/>
            </a:pPr>
            <a:r>
              <a:rPr lang="en-US" dirty="0" smtClean="0"/>
              <a:t>record and playback simple tests</a:t>
            </a:r>
          </a:p>
          <a:p>
            <a:pPr marL="214313" indent="-214313">
              <a:buFontTx/>
              <a:buChar char="-"/>
            </a:pPr>
            <a:r>
              <a:rPr lang="en-US" dirty="0" smtClean="0"/>
              <a:t>simple assertions</a:t>
            </a:r>
          </a:p>
          <a:p>
            <a:pPr marL="214313" indent="-214313">
              <a:buFontTx/>
              <a:buChar char="-"/>
            </a:pPr>
            <a:r>
              <a:rPr lang="en-US" dirty="0" smtClean="0"/>
              <a:t>export generated code</a:t>
            </a:r>
          </a:p>
          <a:p>
            <a:endParaRPr lang="en-US" dirty="0" smtClean="0"/>
          </a:p>
          <a:p>
            <a:r>
              <a:rPr lang="en-US" b="1" u="sng" dirty="0" smtClean="0"/>
              <a:t>Usually is used for</a:t>
            </a:r>
          </a:p>
          <a:p>
            <a:pPr marL="214313" indent="-214313">
              <a:buFontTx/>
              <a:buChar char="-"/>
            </a:pPr>
            <a:r>
              <a:rPr lang="en-US" dirty="0" smtClean="0"/>
              <a:t>Selenium automation get stared</a:t>
            </a:r>
          </a:p>
          <a:p>
            <a:pPr marL="214313" indent="-214313">
              <a:buFontTx/>
              <a:buChar char="-"/>
            </a:pPr>
            <a:r>
              <a:rPr lang="en-US" dirty="0" smtClean="0"/>
              <a:t>Create a small scenario for quick bug replication</a:t>
            </a:r>
          </a:p>
          <a:p>
            <a:pPr marL="214313" indent="-214313">
              <a:buFontTx/>
              <a:buChar char="-"/>
            </a:pPr>
            <a:r>
              <a:rPr lang="en-US" dirty="0" smtClean="0"/>
              <a:t>Auxiliary</a:t>
            </a:r>
            <a:r>
              <a:rPr lang="ru-RU" dirty="0" smtClean="0"/>
              <a:t> </a:t>
            </a:r>
            <a:r>
              <a:rPr lang="en-US" dirty="0" smtClean="0"/>
              <a:t>script to avoid routine during manual testing</a:t>
            </a:r>
          </a:p>
          <a:p>
            <a:pPr marL="214313" indent="-214313">
              <a:buFontTx/>
              <a:buChar char="-"/>
            </a:pPr>
            <a:endParaRPr lang="en-US" dirty="0"/>
          </a:p>
          <a:p>
            <a:r>
              <a:rPr lang="en-US" dirty="0" smtClean="0"/>
              <a:t>Doesn’t require any programming skills</a:t>
            </a:r>
          </a:p>
          <a:p>
            <a:r>
              <a:rPr lang="en-US" dirty="0" smtClean="0"/>
              <a:t>Has a lot of plugins, that may significantly extend Selenium IDE capabilities</a:t>
            </a:r>
          </a:p>
          <a:p>
            <a:pPr marL="214313" indent="-214313">
              <a:buFontTx/>
              <a:buChar char="-"/>
            </a:pPr>
            <a:endParaRPr lang="en-US" dirty="0"/>
          </a:p>
        </p:txBody>
      </p:sp>
      <p:pic>
        <p:nvPicPr>
          <p:cNvPr id="1026" name="Picture 2" descr="http://3.bp.blogspot.com/-eQ3DsHBNlQQ/VbznMokS6oI/AAAAAAAADCg/Mpdx5ze4XQs/s1600/selenium-i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1348" y="1908728"/>
            <a:ext cx="897031" cy="8321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5"/>
          <a:srcRect l="14288"/>
          <a:stretch/>
        </p:blipFill>
        <p:spPr>
          <a:xfrm>
            <a:off x="5089859" y="823609"/>
            <a:ext cx="3601942" cy="3312228"/>
          </a:xfrm>
          <a:prstGeom prst="rect">
            <a:avLst/>
          </a:prstGeom>
        </p:spPr>
      </p:pic>
    </p:spTree>
    <p:extLst>
      <p:ext uri="{BB962C8B-B14F-4D97-AF65-F5344CB8AC3E}">
        <p14:creationId xmlns:p14="http://schemas.microsoft.com/office/powerpoint/2010/main" val="2577982697"/>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Slides">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E9A4A7D20EA84CAA39F80EA2A19865" ma:contentTypeVersion="1" ma:contentTypeDescription="Create a new document." ma:contentTypeScope="" ma:versionID="4ed0c655cf5595f31b06ef1418ca28bf">
  <xsd:schema xmlns:xsd="http://www.w3.org/2001/XMLSchema" xmlns:xs="http://www.w3.org/2001/XMLSchema" xmlns:p="http://schemas.microsoft.com/office/2006/metadata/properties" xmlns:ns1="http://schemas.microsoft.com/sharepoint/v3" targetNamespace="http://schemas.microsoft.com/office/2006/metadata/properties" ma:root="true" ma:fieldsID="4dcce58c87e9fcebab8021569449a8d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C3A1A37E-F8E3-427A-BCE9-B1DDB8B96C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883F0F-DE57-4ECA-B9BB-F22E8C5B5D82}">
  <ds:schemaRefs>
    <ds:schemaRef ds:uri="http://schemas.microsoft.com/sharepoint/v3/contenttype/forms"/>
  </ds:schemaRefs>
</ds:datastoreItem>
</file>

<file path=customXml/itemProps3.xml><?xml version="1.0" encoding="utf-8"?>
<ds:datastoreItem xmlns:ds="http://schemas.openxmlformats.org/officeDocument/2006/customXml" ds:itemID="{D5E3C081-4081-47AD-A9A6-9F18F525DA1D}">
  <ds:schemaRefs>
    <ds:schemaRef ds:uri="http://schemas.microsoft.com/sharepoint/v3"/>
    <ds:schemaRef ds:uri="http://schemas.microsoft.com/office/2006/metadata/properties"/>
    <ds:schemaRef ds:uri="http://schemas.microsoft.com/office/2006/documentManagement/types"/>
    <ds:schemaRef ds:uri="http://www.w3.org/XML/1998/namespace"/>
    <ds:schemaRef ds:uri="http://purl.org/dc/dcmitype/"/>
    <ds:schemaRef ds:uri="http://schemas.microsoft.com/office/infopath/2007/PartnerControls"/>
    <ds:schemaRef ds:uri="http://schemas.openxmlformats.org/package/2006/metadata/core-propertie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21243</TotalTime>
  <Words>3722</Words>
  <Application>Microsoft Office PowerPoint</Application>
  <PresentationFormat>On-screen Show (16:9)</PresentationFormat>
  <Paragraphs>764</Paragraphs>
  <Slides>72</Slides>
  <Notes>66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Arial</vt:lpstr>
      <vt:lpstr>Arial</vt:lpstr>
      <vt:lpstr>Arial Black</vt:lpstr>
      <vt:lpstr>Calibri</vt:lpstr>
      <vt:lpstr>Consolas</vt:lpstr>
      <vt:lpstr>Courier New</vt:lpstr>
      <vt:lpstr>Lucida Grande</vt:lpstr>
      <vt:lpstr>Trebuchet MS</vt:lpstr>
      <vt:lpstr>Cover Slides</vt:lpstr>
      <vt:lpstr>PowerPoint Presentation</vt:lpstr>
      <vt:lpstr>PowerPoint Presentation</vt:lpstr>
      <vt:lpstr>PowerPoint Presentation</vt:lpstr>
      <vt:lpstr>PowerPoint Presentation</vt:lpstr>
      <vt:lpstr>Part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vt:lpstr>
      <vt:lpstr>PowerPoint Presentation</vt:lpstr>
      <vt:lpstr>PowerPoint Presentation</vt:lpstr>
      <vt:lpstr>PowerPoint Presentation</vt:lpstr>
      <vt:lpstr>PowerPoint Presentation</vt:lpstr>
      <vt:lpstr>PowerPoint Presentation</vt:lpstr>
      <vt:lpstr>PowerPoint Presentation</vt:lpstr>
      <vt:lpstr>Part 3</vt:lpstr>
      <vt:lpstr>PowerPoint Presentation</vt:lpstr>
      <vt:lpstr>PowerPoint Presentation</vt:lpstr>
      <vt:lpstr>PowerPoint Presentation</vt:lpstr>
      <vt:lpstr>PowerPoint Presentation</vt:lpstr>
      <vt:lpstr>PowerPoint Presentation</vt:lpstr>
      <vt:lpstr>Part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5</vt:lpstr>
      <vt:lpstr>PowerPoint Presentation</vt:lpstr>
      <vt:lpstr>PowerPoint Presentation</vt:lpstr>
      <vt:lpstr>PowerPoint Presentation</vt:lpstr>
      <vt:lpstr>PowerPoint Presentation</vt:lpstr>
      <vt:lpstr>Part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EPAM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Canning</dc:creator>
  <cp:lastModifiedBy>Uladzimir Zviartouski</cp:lastModifiedBy>
  <cp:revision>1014</cp:revision>
  <cp:lastPrinted>2014-07-09T13:30:36Z</cp:lastPrinted>
  <dcterms:created xsi:type="dcterms:W3CDTF">2014-07-08T13:27:24Z</dcterms:created>
  <dcterms:modified xsi:type="dcterms:W3CDTF">2016-01-29T15:36:01Z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0x010100B0E9A4A7D20EA84CAA39F80EA2A19865</vt:lpwstr>
  </property>
</Properties>
</file>